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9" r:id="rId1"/>
  </p:sldMasterIdLst>
  <p:notesMasterIdLst>
    <p:notesMasterId r:id="rId34"/>
  </p:notesMasterIdLst>
  <p:handoutMasterIdLst>
    <p:handoutMasterId r:id="rId35"/>
  </p:handoutMasterIdLst>
  <p:sldIdLst>
    <p:sldId id="256" r:id="rId2"/>
    <p:sldId id="442" r:id="rId3"/>
    <p:sldId id="257" r:id="rId4"/>
    <p:sldId id="420" r:id="rId5"/>
    <p:sldId id="258" r:id="rId6"/>
    <p:sldId id="417" r:id="rId7"/>
    <p:sldId id="418" r:id="rId8"/>
    <p:sldId id="419" r:id="rId9"/>
    <p:sldId id="440" r:id="rId10"/>
    <p:sldId id="260" r:id="rId11"/>
    <p:sldId id="426" r:id="rId12"/>
    <p:sldId id="405" r:id="rId13"/>
    <p:sldId id="421" r:id="rId14"/>
    <p:sldId id="429" r:id="rId15"/>
    <p:sldId id="422" r:id="rId16"/>
    <p:sldId id="423" r:id="rId17"/>
    <p:sldId id="427" r:id="rId18"/>
    <p:sldId id="424" r:id="rId19"/>
    <p:sldId id="425" r:id="rId20"/>
    <p:sldId id="428" r:id="rId21"/>
    <p:sldId id="439" r:id="rId22"/>
    <p:sldId id="272" r:id="rId23"/>
    <p:sldId id="293" r:id="rId24"/>
    <p:sldId id="281" r:id="rId25"/>
    <p:sldId id="441" r:id="rId26"/>
    <p:sldId id="309" r:id="rId27"/>
    <p:sldId id="443" r:id="rId28"/>
    <p:sldId id="447" r:id="rId29"/>
    <p:sldId id="446" r:id="rId30"/>
    <p:sldId id="444" r:id="rId31"/>
    <p:sldId id="445" r:id="rId32"/>
    <p:sldId id="431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33CCFF"/>
    <a:srgbClr val="FFA833"/>
    <a:srgbClr val="B2B2B2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06" autoAdjust="0"/>
    <p:restoredTop sz="95196" autoAdjust="0"/>
  </p:normalViewPr>
  <p:slideViewPr>
    <p:cSldViewPr snapToGrid="0">
      <p:cViewPr varScale="1">
        <p:scale>
          <a:sx n="85" d="100"/>
          <a:sy n="85" d="100"/>
        </p:scale>
        <p:origin x="124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160"/>
    </p:cViewPr>
  </p:sorterViewPr>
  <p:notesViewPr>
    <p:cSldViewPr snapToGrid="0">
      <p:cViewPr>
        <p:scale>
          <a:sx n="100" d="100"/>
          <a:sy n="100" d="100"/>
        </p:scale>
        <p:origin x="-858" y="13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charset="0"/>
              </a:defRPr>
            </a:lvl1pPr>
          </a:lstStyle>
          <a:p>
            <a:r>
              <a:rPr lang="en-US"/>
              <a:t>An Interactive Introduction to OpenGL Programming</a:t>
            </a:r>
          </a:p>
        </p:txBody>
      </p:sp>
      <p:sp>
        <p:nvSpPr>
          <p:cNvPr id="3942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3942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charset="0"/>
              </a:defRPr>
            </a:lvl1pPr>
          </a:lstStyle>
          <a:p>
            <a:r>
              <a:rPr lang="en-US"/>
              <a:t>SIGGRAPH 2000 - New Orleans</a:t>
            </a:r>
          </a:p>
        </p:txBody>
      </p:sp>
      <p:sp>
        <p:nvSpPr>
          <p:cNvPr id="3942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</a:defRPr>
            </a:lvl1pPr>
          </a:lstStyle>
          <a:p>
            <a:fld id="{E703D21E-3A0B-47AD-BFE4-32EE7C0AC9A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12713" y="0"/>
            <a:ext cx="6629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</a:bodyPr>
          <a:lstStyle>
            <a:lvl1pPr algn="l">
              <a:defRPr sz="1000"/>
            </a:lvl1pPr>
          </a:lstStyle>
          <a:p>
            <a:r>
              <a:rPr lang="en-US"/>
              <a:t>An Interactive Introduction to OpenGL Programming</a:t>
            </a:r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CCEEED1-613E-4442-9654-C4FF39707BA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2500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An Interactive Introduction to OpenGL Programming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BC9961-00D2-408E-AB82-9BC6FD0918EC}" type="slidenum">
              <a:rPr lang="en-US"/>
              <a:pPr/>
              <a:t>1</a:t>
            </a:fld>
            <a:endParaRPr lang="en-US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Created</a:t>
            </a:r>
            <a:r>
              <a:rPr lang="en-US" baseline="0" dirty="0"/>
              <a:t> by: </a:t>
            </a:r>
            <a:r>
              <a:rPr lang="en-US" sz="1200" dirty="0"/>
              <a:t> Dr. Sk. Mohammad </a:t>
            </a:r>
            <a:r>
              <a:rPr lang="en-US" sz="1200" dirty="0" err="1"/>
              <a:t>Masudul</a:t>
            </a:r>
            <a:r>
              <a:rPr lang="en-US" sz="1200" dirty="0"/>
              <a:t> Ahsan</a:t>
            </a:r>
          </a:p>
          <a:p>
            <a:r>
              <a:rPr lang="en-US" sz="1200" dirty="0"/>
              <a:t>&amp; S. M. </a:t>
            </a:r>
            <a:r>
              <a:rPr lang="en-US" sz="1200" dirty="0" err="1"/>
              <a:t>Taslim</a:t>
            </a:r>
            <a:r>
              <a:rPr lang="en-US" sz="1200" dirty="0"/>
              <a:t> Uddin Raju</a:t>
            </a:r>
          </a:p>
          <a:p>
            <a:endParaRPr lang="en-US" sz="1200" dirty="0"/>
          </a:p>
          <a:p>
            <a:pPr algn="l"/>
            <a:r>
              <a:rPr lang="en-US" sz="1200" dirty="0"/>
              <a:t>Edited by:</a:t>
            </a:r>
          </a:p>
          <a:p>
            <a:pPr algn="l"/>
            <a:r>
              <a:rPr lang="en-US" sz="1200" dirty="0" err="1"/>
              <a:t>Md</a:t>
            </a:r>
            <a:r>
              <a:rPr lang="en-US" sz="1200" dirty="0"/>
              <a:t> </a:t>
            </a:r>
            <a:r>
              <a:rPr lang="en-US" sz="1200" dirty="0" err="1"/>
              <a:t>Nazirul</a:t>
            </a:r>
            <a:r>
              <a:rPr lang="en-US" sz="1200" dirty="0"/>
              <a:t> Hasan </a:t>
            </a:r>
            <a:r>
              <a:rPr lang="en-US" sz="1200" dirty="0" err="1"/>
              <a:t>Shawon</a:t>
            </a:r>
            <a:endParaRPr lang="en-US" sz="1200" dirty="0"/>
          </a:p>
          <a:p>
            <a:pPr algn="l"/>
            <a:r>
              <a:rPr lang="en-US" sz="1200" dirty="0"/>
              <a:t>Lecturer, CSE, KUET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An Interactive Introduction to OpenGL Programming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E431C9-862A-4A7E-8018-2FCBB1D871A6}" type="slidenum">
              <a:rPr lang="en-US"/>
              <a:pPr/>
              <a:t>12</a:t>
            </a:fld>
            <a:endParaRPr lang="en-US"/>
          </a:p>
        </p:txBody>
      </p:sp>
      <p:sp>
        <p:nvSpPr>
          <p:cNvPr id="70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An Interactive Introduction to OpenGL Programming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45FB9C-76EF-4A06-8075-DC5C5325C39F}" type="slidenum">
              <a:rPr lang="en-US"/>
              <a:pPr/>
              <a:t>13</a:t>
            </a:fld>
            <a:endParaRPr lang="en-US"/>
          </a:p>
        </p:txBody>
      </p:sp>
      <p:sp>
        <p:nvSpPr>
          <p:cNvPr id="412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027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An Interactive Introduction to OpenGL Programming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45FB9C-76EF-4A06-8075-DC5C5325C39F}" type="slidenum">
              <a:rPr lang="en-US"/>
              <a:pPr/>
              <a:t>15</a:t>
            </a:fld>
            <a:endParaRPr lang="en-US"/>
          </a:p>
        </p:txBody>
      </p:sp>
      <p:sp>
        <p:nvSpPr>
          <p:cNvPr id="412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623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An Interactive Introduction to OpenGL Programming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45FB9C-76EF-4A06-8075-DC5C5325C39F}" type="slidenum">
              <a:rPr lang="en-US"/>
              <a:pPr/>
              <a:t>16</a:t>
            </a:fld>
            <a:endParaRPr lang="en-US"/>
          </a:p>
        </p:txBody>
      </p:sp>
      <p:sp>
        <p:nvSpPr>
          <p:cNvPr id="412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884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An Interactive Introduction to OpenGL Programming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45FB9C-76EF-4A06-8075-DC5C5325C39F}" type="slidenum">
              <a:rPr lang="en-US"/>
              <a:pPr/>
              <a:t>17</a:t>
            </a:fld>
            <a:endParaRPr lang="en-US"/>
          </a:p>
        </p:txBody>
      </p:sp>
      <p:sp>
        <p:nvSpPr>
          <p:cNvPr id="412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555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An Interactive Introduction to OpenGL Programming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45FB9C-76EF-4A06-8075-DC5C5325C39F}" type="slidenum">
              <a:rPr lang="en-US"/>
              <a:pPr/>
              <a:t>18</a:t>
            </a:fld>
            <a:endParaRPr lang="en-US"/>
          </a:p>
        </p:txBody>
      </p:sp>
      <p:sp>
        <p:nvSpPr>
          <p:cNvPr id="412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439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An Interactive Introduction to OpenGL Programming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45FB9C-76EF-4A06-8075-DC5C5325C39F}" type="slidenum">
              <a:rPr lang="en-US"/>
              <a:pPr/>
              <a:t>19</a:t>
            </a:fld>
            <a:endParaRPr lang="en-US"/>
          </a:p>
        </p:txBody>
      </p:sp>
      <p:sp>
        <p:nvSpPr>
          <p:cNvPr id="412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9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An Interactive Introduction to OpenGL Programming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45FB9C-76EF-4A06-8075-DC5C5325C39F}" type="slidenum">
              <a:rPr lang="en-US"/>
              <a:pPr/>
              <a:t>20</a:t>
            </a:fld>
            <a:endParaRPr lang="en-US"/>
          </a:p>
        </p:txBody>
      </p:sp>
      <p:sp>
        <p:nvSpPr>
          <p:cNvPr id="412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76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An Interactive Introduction to OpenGL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EEED1-613E-4442-9654-C4FF39707BA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595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An Interactive Introduction to OpenGL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EEED1-613E-4442-9654-C4FF39707BA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26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An Interactive Introduction to OpenGL Programming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92FB7-1D62-4C1D-8DD3-30A47ADA04D2}" type="slidenum">
              <a:rPr lang="en-US"/>
              <a:pPr/>
              <a:t>3</a:t>
            </a:fld>
            <a:endParaRPr lang="en-US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An Interactive Introduction to OpenGL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EEED1-613E-4442-9654-C4FF39707BA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18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An Interactive Introduction to OpenGL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EEED1-613E-4442-9654-C4FF39707BA5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0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An Interactive Introduction to OpenGL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EEED1-613E-4442-9654-C4FF39707BA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18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An Interactive Introduction to OpenGL Programming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10D5AA-49BD-4340-8D5D-A61D250E7E79}" type="slidenum">
              <a:rPr lang="en-US"/>
              <a:pPr/>
              <a:t>4</a:t>
            </a:fld>
            <a:endParaRPr lang="en-US"/>
          </a:p>
        </p:txBody>
      </p:sp>
      <p:sp>
        <p:nvSpPr>
          <p:cNvPr id="545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5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70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An Interactive Introduction to OpenGL Programming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A77B73-D565-4322-9C51-FB9D752E0056}" type="slidenum">
              <a:rPr lang="en-US"/>
              <a:pPr/>
              <a:t>5</a:t>
            </a:fld>
            <a:endParaRPr lang="en-US"/>
          </a:p>
        </p:txBody>
      </p:sp>
      <p:sp>
        <p:nvSpPr>
          <p:cNvPr id="40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An Interactive Introduction to OpenGL Programming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A77B73-D565-4322-9C51-FB9D752E0056}" type="slidenum">
              <a:rPr lang="en-US"/>
              <a:pPr/>
              <a:t>6</a:t>
            </a:fld>
            <a:endParaRPr lang="en-US"/>
          </a:p>
        </p:txBody>
      </p:sp>
      <p:sp>
        <p:nvSpPr>
          <p:cNvPr id="40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754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An Interactive Introduction to OpenGL Programming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A77B73-D565-4322-9C51-FB9D752E0056}" type="slidenum">
              <a:rPr lang="en-US"/>
              <a:pPr/>
              <a:t>7</a:t>
            </a:fld>
            <a:endParaRPr lang="en-US"/>
          </a:p>
        </p:txBody>
      </p:sp>
      <p:sp>
        <p:nvSpPr>
          <p:cNvPr id="40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6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An Interactive Introduction to OpenGL Programming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A77B73-D565-4322-9C51-FB9D752E0056}" type="slidenum">
              <a:rPr lang="en-US"/>
              <a:pPr/>
              <a:t>8</a:t>
            </a:fld>
            <a:endParaRPr lang="en-US"/>
          </a:p>
        </p:txBody>
      </p:sp>
      <p:sp>
        <p:nvSpPr>
          <p:cNvPr id="40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07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An Interactive Introduction to OpenGL Programming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45FB9C-76EF-4A06-8075-DC5C5325C39F}" type="slidenum">
              <a:rPr lang="en-US"/>
              <a:pPr/>
              <a:t>10</a:t>
            </a:fld>
            <a:endParaRPr lang="en-US"/>
          </a:p>
        </p:txBody>
      </p:sp>
      <p:sp>
        <p:nvSpPr>
          <p:cNvPr id="412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An Interactive Introduction to OpenGL Programming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45FB9C-76EF-4A06-8075-DC5C5325C39F}" type="slidenum">
              <a:rPr lang="en-US"/>
              <a:pPr/>
              <a:t>11</a:t>
            </a:fld>
            <a:endParaRPr lang="en-US"/>
          </a:p>
        </p:txBody>
      </p:sp>
      <p:sp>
        <p:nvSpPr>
          <p:cNvPr id="412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85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9D32-99D5-FF0C-44B3-1259B8615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E3700-C65D-ED37-93A8-C9981DFE6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5C3A8-4DC1-CEE7-861A-13762E21D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C1EA-C215-48EA-BA0B-27E2A02B8EF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4AAF3-13F7-7E5C-EEEF-3C58FA2F9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B5968-3AD1-4A12-65FF-471314FE2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7B89C-B96A-48DD-9D6D-27D0773E4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405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 advAuto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A7E31-6B5D-6C58-3914-DDBE97EA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3A14DB-6222-4C4B-3C2D-F06FD8F7F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56956-0D07-3E3B-46C8-855D72027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C1EA-C215-48EA-BA0B-27E2A02B8EF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0DFC9-9699-397E-4494-184076D17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1CACA-19FC-A552-0FA3-5F6E6E33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9CFED-87F4-4598-80A7-6BBA185220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8538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20A6F4-8E3F-89DC-1C71-7B27A4A639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D0C6B-4EBC-7E6B-89D6-637434B10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486AE-42AE-7CB1-8F47-8383F4B5C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C1EA-C215-48EA-BA0B-27E2A02B8EF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45305-0980-15A5-ADB3-F00B82AA4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C49E8-F41D-3613-62D6-441EC9128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FB440-FAFF-48AE-A09F-67C7230030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2450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4A19-3C73-637D-90B2-B764E3F5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9B9F3-D992-85E3-52D5-36395F106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96774-49F0-748C-BE3C-D2855B553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C1EA-C215-48EA-BA0B-27E2A02B8EF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E0C09-D033-3F6D-32A6-B46F04438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35416-3D20-ACC2-42AC-3E03C568F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06F87-1D89-40E7-90EF-16868F1439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0277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31D3-35B0-3762-12B3-02A921B0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7CC59-E745-20CC-9ABB-DCE05DE57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81D5B-C7B8-18C2-79E8-C5E863208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C1EA-C215-48EA-BA0B-27E2A02B8EF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A7642-122A-969B-DF84-8FA420D52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38317-90D3-0E1F-9739-DBA0EBE19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5022-2A3C-4A03-847B-1AF15100F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6024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E068A-4DF2-BA42-E746-F0AE6BEF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3EB2F-3D1D-8927-E618-5B0011356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A0DFD-A34F-3447-AE21-1DA0B3269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94EB8-9F8F-5974-7AA8-1D27E9D6A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C1EA-C215-48EA-BA0B-27E2A02B8EF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2F466-14F2-28CB-6FE5-0984CD967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707C7-758F-D79C-C27D-B089F2F3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486CD-EE10-4D6B-B964-DB7CE7AE71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9282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0954B-6EE5-8DA7-A09A-99D39867B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BD9B2-76F3-9D4C-24BA-608CD8071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28B8E-7204-65F9-FD45-0CE388480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829E26-656F-E042-F2F5-730CF154E1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4ABFEA-A093-82D1-6F23-238488A750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D54DB-D49D-B7D5-D65B-520F4FD9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C1EA-C215-48EA-BA0B-27E2A02B8EF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EA6AB1-38E3-2768-0971-65E4461FA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E82500-859D-F19C-B7CD-763CF6178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C4E0E-6BFC-4353-A0B9-D52DCBB69E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210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83D34-CC7D-416D-4F8E-91EA0717F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7081D5-2271-6655-6E67-7759E3CDD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C1EA-C215-48EA-BA0B-27E2A02B8EF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6BB57-E9FE-4A13-43BB-C77A77AD4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6EC2C-50AA-DF22-C19A-2474B593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F3BAF-8CD2-4D0E-B823-C70B65421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4266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8699BE-91A3-8E3F-3DFE-0D6F6AFBC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C1EA-C215-48EA-BA0B-27E2A02B8EF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98401B-CB37-3935-E234-82A1E8BED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2D284-1B14-E96F-4AA6-F99714A6F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809-F71C-417E-B792-DF1C1847D3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2837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7DD7F-24ED-BA66-FDAF-977070990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FEC91-92EA-385F-18D2-C8CC703F6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CB168-10D4-5614-1611-8AE52A4B5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2EA27D-4D84-56A3-4C41-D216336E4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C1EA-C215-48EA-BA0B-27E2A02B8EF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571C1-09F2-9998-1597-113F96637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17A62C-42AB-53E6-B1FA-A525682D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63CD-6090-4D3A-92C8-6CB674D8F3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934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F30B1-6CF3-4970-DDF4-3CDC7550A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8DFF9C-28A5-6D02-8CEE-7D8F992D0B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A9EA5E-3BFA-01DA-480D-725B130B1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CF02F3-587B-99B2-7FD3-A08CA3349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C1EA-C215-48EA-BA0B-27E2A02B8EF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1ED2FF-DD44-ECCE-9BA8-759095E48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DD1F4-BB8A-857C-9B54-449F01911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C32E-888F-4932-801B-27076A6B25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7242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A107DE-D088-3640-BF4F-D3631A322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53FF0-EB6A-A1B5-9A8D-3AAA83CE3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D13F5-53C3-F150-D7F9-F89041D19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18C1EA-C215-48EA-BA0B-27E2A02B8EF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EC6E8-E92D-0DD1-66F0-2A02F5250D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0D2D3-C082-89C8-D94C-B96CA0FD5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D18CEC-38D3-4E55-886C-FB7B7D7AF1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 advAuto="0"/>
    </p:bldLst>
  </p:timing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emf"/><Relationship Id="rId5" Type="http://schemas.openxmlformats.org/officeDocument/2006/relationships/image" Target="../media/image20.png"/><Relationship Id="rId4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6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8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33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png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emf"/><Relationship Id="rId5" Type="http://schemas.openxmlformats.org/officeDocument/2006/relationships/image" Target="../media/image10.png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50720"/>
            <a:ext cx="77724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Illumination Model and Shading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B96FD1-97E9-438C-B446-C0B8EB8D62E3}"/>
              </a:ext>
            </a:extLst>
          </p:cNvPr>
          <p:cNvSpPr/>
          <p:nvPr/>
        </p:nvSpPr>
        <p:spPr bwMode="auto">
          <a:xfrm>
            <a:off x="2636520" y="5593080"/>
            <a:ext cx="914400" cy="914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Google Shape;91;p1"/>
          <p:cNvSpPr txBox="1">
            <a:spLocks/>
          </p:cNvSpPr>
          <p:nvPr/>
        </p:nvSpPr>
        <p:spPr>
          <a:xfrm>
            <a:off x="660609" y="4040945"/>
            <a:ext cx="3894414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en-US" dirty="0"/>
              <a:t>Dr. Sk. Md. </a:t>
            </a:r>
            <a:r>
              <a:rPr lang="en-US" dirty="0" err="1"/>
              <a:t>Masudul</a:t>
            </a:r>
            <a:r>
              <a:rPr lang="en-US" dirty="0"/>
              <a:t> Ahsan</a:t>
            </a:r>
          </a:p>
          <a:p>
            <a:pPr marL="0" indent="0" algn="l"/>
            <a:r>
              <a:rPr lang="en-US" dirty="0"/>
              <a:t>Professor</a:t>
            </a:r>
          </a:p>
          <a:p>
            <a:pPr marL="0" indent="0" algn="l"/>
            <a:r>
              <a:rPr lang="en-US" dirty="0"/>
              <a:t>CSE, KUET</a:t>
            </a:r>
          </a:p>
        </p:txBody>
      </p:sp>
      <p:sp>
        <p:nvSpPr>
          <p:cNvPr id="7" name="Google Shape;92;p1"/>
          <p:cNvSpPr txBox="1"/>
          <p:nvPr/>
        </p:nvSpPr>
        <p:spPr>
          <a:xfrm>
            <a:off x="5197093" y="4040945"/>
            <a:ext cx="3894414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 Tajmilur Rahman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Lecturer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CSE, KUET</a:t>
            </a:r>
            <a:endParaRPr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Illumination Model</a:t>
            </a:r>
          </a:p>
        </p:txBody>
      </p:sp>
      <p:sp>
        <p:nvSpPr>
          <p:cNvPr id="411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0" dirty="0"/>
              <a:t>How to compute color to represent a scene</a:t>
            </a:r>
          </a:p>
          <a:p>
            <a:r>
              <a:rPr lang="en-US" sz="2600" b="0" dirty="0"/>
              <a:t>As in taking a photo in real life: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100" dirty="0"/>
              <a:t>Camera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100" dirty="0"/>
              <a:t>Light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100" dirty="0"/>
              <a:t>Object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900" dirty="0"/>
              <a:t>Geometry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900" dirty="0"/>
              <a:t>Material </a:t>
            </a:r>
            <a:endParaRPr lang="en-US" sz="2600" b="0" dirty="0"/>
          </a:p>
          <a:p>
            <a:endParaRPr lang="en-US" sz="2600" b="0" dirty="0"/>
          </a:p>
          <a:p>
            <a:r>
              <a:rPr lang="en-US" sz="2600" b="0" dirty="0"/>
              <a:t>Illumination model: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100" dirty="0"/>
              <a:t>Combine all to produce a color Light source</a:t>
            </a:r>
            <a:endParaRPr lang="en-US" sz="21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0F74-7E09-4685-8E8D-2BAE68A911AE}" type="slidenum">
              <a:rPr lang="en-US"/>
              <a:pPr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709" y="2793834"/>
            <a:ext cx="3269582" cy="24149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Illumination Model</a:t>
            </a:r>
          </a:p>
        </p:txBody>
      </p:sp>
      <p:sp>
        <p:nvSpPr>
          <p:cNvPr id="411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An object is illuminated from ambient light and from interrelated light source. </a:t>
            </a:r>
          </a:p>
          <a:p>
            <a:r>
              <a:rPr lang="en-US" sz="2600" dirty="0"/>
              <a:t>The important components are: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Ambient Light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Diffuse Refection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Specular Reflection</a:t>
            </a:r>
          </a:p>
          <a:p>
            <a:pPr marL="0" indent="0">
              <a:buNone/>
            </a:pPr>
            <a:r>
              <a:rPr lang="en-US" sz="2600" dirty="0"/>
              <a:t>Illumination = Ambient Reflection + Diffuse Reflection + Specular Reflection + Emissive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0F74-7E09-4685-8E8D-2BAE68A911AE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7296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a glance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1E0A-1E57-46AD-A2AF-CFDA4F944FDE}" type="slidenum">
              <a:rPr lang="en-US"/>
              <a:pPr/>
              <a:t>12</a:t>
            </a:fld>
            <a:endParaRPr lang="en-US"/>
          </a:p>
        </p:txBody>
      </p:sp>
      <p:pic>
        <p:nvPicPr>
          <p:cNvPr id="3" name="Picture 2" descr="C:\Users\ME\AppData\Local\Microsoft\Windows\INetCache\Content.Word\44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331" y="2598947"/>
            <a:ext cx="4017364" cy="2684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226" y="2606857"/>
            <a:ext cx="3245137" cy="296032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Ambient Light</a:t>
            </a:r>
          </a:p>
        </p:txBody>
      </p:sp>
      <p:sp>
        <p:nvSpPr>
          <p:cNvPr id="4116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600" b="0" dirty="0"/>
              <a:t>Also called background light</a:t>
            </a:r>
          </a:p>
          <a:p>
            <a:pPr algn="just"/>
            <a:r>
              <a:rPr lang="en-US" sz="2600" b="0" dirty="0"/>
              <a:t>General level of illumination that does not come directly from a light source</a:t>
            </a:r>
          </a:p>
          <a:p>
            <a:pPr algn="just"/>
            <a:r>
              <a:rPr lang="en-US" sz="2600" b="0" dirty="0"/>
              <a:t>Consists of light that has been reflected and re-reflected so many times </a:t>
            </a:r>
          </a:p>
          <a:p>
            <a:pPr algn="just"/>
            <a:r>
              <a:rPr lang="en-US" sz="2600" b="0" dirty="0"/>
              <a:t>When ambient light strikes a surface, it's scattered equally in all directions.</a:t>
            </a:r>
          </a:p>
          <a:p>
            <a:pPr algn="just"/>
            <a:r>
              <a:rPr lang="en-US" sz="2600" b="0" dirty="0"/>
              <a:t>Its direction is impossible to determine </a:t>
            </a: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0F74-7E09-4685-8E8D-2BAE68A911AE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9973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itchFamily="50" charset="-128"/>
              </a:rPr>
              <a:t>Surface Illumination Calculation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AA6605-FC12-4F4A-9829-760C2005B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06F87-1D89-40E7-90EF-16868F14399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765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2545268"/>
            <a:ext cx="4791075" cy="2962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858" y="5758088"/>
            <a:ext cx="6184392" cy="7040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4892" y="1866200"/>
            <a:ext cx="783985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>
              <a:spcBef>
                <a:spcPct val="20000"/>
              </a:spcBef>
              <a:buClr>
                <a:srgbClr val="A9A5A5"/>
              </a:buClr>
              <a:buSzPct val="120000"/>
              <a:buFontTx/>
              <a:buChar char="•"/>
            </a:pPr>
            <a:r>
              <a:rPr lang="en-US" sz="2600" kern="0" dirty="0">
                <a:solidFill>
                  <a:schemeClr val="bg2">
                    <a:lumMod val="10000"/>
                  </a:schemeClr>
                </a:solidFill>
                <a:latin typeface="Arial"/>
              </a:rPr>
              <a:t>Single Light Source:</a:t>
            </a:r>
          </a:p>
        </p:txBody>
      </p:sp>
    </p:spTree>
    <p:extLst>
      <p:ext uri="{BB962C8B-B14F-4D97-AF65-F5344CB8AC3E}">
        <p14:creationId xmlns:p14="http://schemas.microsoft.com/office/powerpoint/2010/main" val="144132242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Ambient Light</a:t>
            </a:r>
          </a:p>
        </p:txBody>
      </p:sp>
      <p:sp>
        <p:nvSpPr>
          <p:cNvPr id="411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Light from environment </a:t>
            </a:r>
          </a:p>
          <a:p>
            <a:r>
              <a:rPr lang="en-US" sz="2600" b="0" dirty="0"/>
              <a:t>Light reflected or scattered from other objects</a:t>
            </a:r>
          </a:p>
          <a:p>
            <a:r>
              <a:rPr lang="en-US" sz="2600" b="0" dirty="0"/>
              <a:t>Coming uniformly from all directions and then reflected equally to all directions.</a:t>
            </a: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0F74-7E09-4685-8E8D-2BAE68A911AE}" type="slidenum">
              <a:rPr lang="en-US"/>
              <a:pPr/>
              <a:t>15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582" y="3580228"/>
            <a:ext cx="2429214" cy="2715004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86568" y="4676120"/>
                <a:ext cx="2498725" cy="52322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8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𝐴𝐿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568" y="4676120"/>
                <a:ext cx="249872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07851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Reflection</a:t>
            </a:r>
          </a:p>
        </p:txBody>
      </p:sp>
      <p:sp>
        <p:nvSpPr>
          <p:cNvPr id="411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0" dirty="0"/>
              <a:t>Light that comes from one direction</a:t>
            </a:r>
          </a:p>
          <a:p>
            <a:r>
              <a:rPr lang="en-US" sz="2600" b="0" dirty="0"/>
              <a:t> Light scattered with equal intensity in all directions (ideal diffuse reflection)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0F74-7E09-4685-8E8D-2BAE68A911AE}" type="slidenum">
              <a:rPr lang="en-US"/>
              <a:pPr/>
              <a:t>16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03" y="3685836"/>
            <a:ext cx="3429961" cy="26093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354161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Reflection</a:t>
            </a:r>
          </a:p>
        </p:txBody>
      </p:sp>
      <p:sp>
        <p:nvSpPr>
          <p:cNvPr id="411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600" b="0" dirty="0"/>
              <a:t>How Much Light is Reflected?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/>
              <a:t>Depends on angle of incident light</a:t>
            </a:r>
          </a:p>
          <a:p>
            <a:pPr marL="0" indent="0">
              <a:buNone/>
            </a:pPr>
            <a:endParaRPr lang="en-US" sz="26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0F74-7E09-4685-8E8D-2BAE68A911AE}" type="slidenum">
              <a:rPr lang="en-US"/>
              <a:pPr/>
              <a:t>17</a:t>
            </a:fld>
            <a:endParaRPr lang="en-US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802486"/>
              </p:ext>
            </p:extLst>
          </p:nvPr>
        </p:nvGraphicFramePr>
        <p:xfrm>
          <a:off x="5182571" y="3089878"/>
          <a:ext cx="3289133" cy="2516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Image" r:id="rId4" imgW="3809524" imgH="2914286" progId="Photoshop.Image.5">
                  <p:embed/>
                </p:oleObj>
              </mc:Choice>
              <mc:Fallback>
                <p:oleObj name="Image" r:id="rId4" imgW="3809524" imgH="2914286" progId="Photoshop.Image.5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2571" y="3089878"/>
                        <a:ext cx="3289133" cy="251618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567" y="4038600"/>
            <a:ext cx="2520696" cy="61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3953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Reflection</a:t>
            </a:r>
          </a:p>
        </p:txBody>
      </p:sp>
      <p:sp>
        <p:nvSpPr>
          <p:cNvPr id="411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0" dirty="0"/>
              <a:t>Light from a point is independent on viewing direction (equally bright in all directions)</a:t>
            </a:r>
          </a:p>
          <a:p>
            <a:r>
              <a:rPr lang="en-US" sz="2600" b="0" dirty="0"/>
              <a:t>Once it hits a surface, however, it's scattered equally in all directions, so it appears equally bright, no matter where the eye is located.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0F74-7E09-4685-8E8D-2BAE68A911AE}" type="slidenum">
              <a:rPr lang="en-US"/>
              <a:pPr/>
              <a:t>18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089" y="4362451"/>
            <a:ext cx="2895121" cy="23590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4587695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Specular Reflection</a:t>
            </a:r>
          </a:p>
        </p:txBody>
      </p:sp>
      <p:sp>
        <p:nvSpPr>
          <p:cNvPr id="411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0" dirty="0"/>
              <a:t>Light comes from a particular direction, and it tends to bounce off the surface in a preferred direction. </a:t>
            </a:r>
          </a:p>
          <a:p>
            <a:r>
              <a:rPr lang="en-US" sz="2600" b="0" dirty="0"/>
              <a:t>Depends on angle of incident light and angle to viewer</a:t>
            </a:r>
          </a:p>
          <a:p>
            <a:r>
              <a:rPr lang="en-US" sz="2600" b="0" dirty="0"/>
              <a:t>Intensity depends on where the viewer is!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0F74-7E09-4685-8E8D-2BAE68A911AE}" type="slidenum">
              <a:rPr lang="en-US"/>
              <a:pPr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74" y="4462052"/>
            <a:ext cx="5353797" cy="1914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29" y="4633790"/>
            <a:ext cx="2544647" cy="208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5825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today’s work output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1104" y="1825625"/>
            <a:ext cx="5521792" cy="43513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40E3-D5D0-4153-93CC-EFCE1466AEC7}" type="datetime1">
              <a:rPr lang="en-US" smtClean="0"/>
              <a:t>1/28/2026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06F87-1D89-40E7-90EF-16868F14399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7773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Specular Reflection</a:t>
            </a:r>
          </a:p>
        </p:txBody>
      </p:sp>
      <p:sp>
        <p:nvSpPr>
          <p:cNvPr id="411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600" b="0" dirty="0"/>
              <a:t>How Much Light is Reflected?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Depends on angle of incident light and angle to viewer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0F74-7E09-4685-8E8D-2BAE68A911AE}" type="slidenum">
              <a:rPr lang="en-US"/>
              <a:pPr/>
              <a:t>20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319" y="3698355"/>
            <a:ext cx="3877863" cy="23976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268" y="4325276"/>
            <a:ext cx="2634996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1448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AutoShap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US" dirty="0" err="1"/>
              <a:t>Gourad</a:t>
            </a:r>
            <a:r>
              <a:rPr lang="en-IE" altLang="en-US" dirty="0"/>
              <a:t> Surface Rendering</a:t>
            </a:r>
            <a:endParaRPr lang="en-GB" altLang="en-US" dirty="0"/>
          </a:p>
        </p:txBody>
      </p:sp>
      <p:sp>
        <p:nvSpPr>
          <p:cNvPr id="20482" name="Rectangle 2"/>
          <p:cNvSpPr>
            <a:spLocks noGrp="1" noChangeArrowheads="1"/>
          </p:cNvSpPr>
          <p:nvPr>
            <p:ph idx="1"/>
          </p:nvPr>
        </p:nvSpPr>
        <p:spPr>
          <a:xfrm>
            <a:off x="4649788" y="1849600"/>
            <a:ext cx="4219892" cy="4551199"/>
          </a:xfrm>
        </p:spPr>
        <p:txBody>
          <a:bodyPr/>
          <a:lstStyle/>
          <a:p>
            <a:r>
              <a:rPr lang="en-IE" altLang="en-US" dirty="0"/>
              <a:t>The average unit normal vector at </a:t>
            </a:r>
            <a:r>
              <a:rPr lang="en-IE" alt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IE" altLang="en-US" dirty="0"/>
              <a:t> is given as:</a:t>
            </a:r>
          </a:p>
          <a:p>
            <a:pPr marL="0" indent="0"/>
            <a:endParaRPr lang="en-IE" altLang="en-US" dirty="0"/>
          </a:p>
          <a:p>
            <a:pPr marL="0" indent="0"/>
            <a:endParaRPr lang="en-IE" altLang="en-US" dirty="0"/>
          </a:p>
          <a:p>
            <a:pPr marL="0" indent="0"/>
            <a:endParaRPr lang="en-IE" altLang="en-US" dirty="0"/>
          </a:p>
          <a:p>
            <a:pPr marL="0" indent="0"/>
            <a:endParaRPr lang="en-IE" altLang="en-US" dirty="0"/>
          </a:p>
          <a:p>
            <a:r>
              <a:rPr lang="en-IE" altLang="en-US" dirty="0"/>
              <a:t>or more generally: </a:t>
            </a:r>
            <a:endParaRPr lang="en-GB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B573D-D00A-4ABB-A775-9AA6A830B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06F87-1D89-40E7-90EF-16868F143990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20484" name="Object 4"/>
          <p:cNvGraphicFramePr>
            <a:graphicFrameLocks noChangeAspect="1"/>
          </p:cNvGraphicFramePr>
          <p:nvPr/>
        </p:nvGraphicFramePr>
        <p:xfrm>
          <a:off x="5766192" y="4954505"/>
          <a:ext cx="1443008" cy="1584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" name="Equation" r:id="rId3" imgW="787320" imgH="863280" progId="Equation.3">
                  <p:embed/>
                </p:oleObj>
              </mc:Choice>
              <mc:Fallback>
                <p:oleObj name="Equation" r:id="rId3" imgW="787320" imgH="863280" progId="Equation.3">
                  <p:embed/>
                  <p:pic>
                    <p:nvPicPr>
                      <p:cNvPr id="204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6192" y="4954505"/>
                        <a:ext cx="1443008" cy="15844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" name="Object 5"/>
          <p:cNvGraphicFramePr>
            <a:graphicFrameLocks noChangeAspect="1"/>
          </p:cNvGraphicFramePr>
          <p:nvPr/>
        </p:nvGraphicFramePr>
        <p:xfrm>
          <a:off x="4823073" y="2955520"/>
          <a:ext cx="376237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" name="Equation" r:id="rId5" imgW="1549080" imgH="444240" progId="Equation.3">
                  <p:embed/>
                </p:oleObj>
              </mc:Choice>
              <mc:Fallback>
                <p:oleObj name="Equation" r:id="rId5" imgW="1549080" imgH="444240" progId="Equation.3">
                  <p:embed/>
                  <p:pic>
                    <p:nvPicPr>
                      <p:cNvPr id="2048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3073" y="2955520"/>
                        <a:ext cx="3762375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30"/>
          <p:cNvGrpSpPr>
            <a:grpSpLocks/>
          </p:cNvGrpSpPr>
          <p:nvPr/>
        </p:nvGrpSpPr>
        <p:grpSpPr bwMode="auto">
          <a:xfrm>
            <a:off x="497019" y="1849601"/>
            <a:ext cx="4152769" cy="3331999"/>
            <a:chOff x="2161" y="2339"/>
            <a:chExt cx="1938" cy="1557"/>
          </a:xfrm>
        </p:grpSpPr>
        <p:grpSp>
          <p:nvGrpSpPr>
            <p:cNvPr id="22" name="Group 28"/>
            <p:cNvGrpSpPr>
              <a:grpSpLocks/>
            </p:cNvGrpSpPr>
            <p:nvPr/>
          </p:nvGrpSpPr>
          <p:grpSpPr bwMode="auto">
            <a:xfrm>
              <a:off x="2256" y="2976"/>
              <a:ext cx="1843" cy="920"/>
              <a:chOff x="2207" y="2728"/>
              <a:chExt cx="1843" cy="920"/>
            </a:xfrm>
          </p:grpSpPr>
          <p:sp>
            <p:nvSpPr>
              <p:cNvPr id="34" name="Freeform 12"/>
              <p:cNvSpPr>
                <a:spLocks/>
              </p:cNvSpPr>
              <p:nvPr/>
            </p:nvSpPr>
            <p:spPr bwMode="auto">
              <a:xfrm>
                <a:off x="2468" y="2813"/>
                <a:ext cx="1180" cy="582"/>
              </a:xfrm>
              <a:custGeom>
                <a:avLst/>
                <a:gdLst>
                  <a:gd name="T0" fmla="*/ 0 w 1180"/>
                  <a:gd name="T1" fmla="*/ 582 h 582"/>
                  <a:gd name="T2" fmla="*/ 539 w 1180"/>
                  <a:gd name="T3" fmla="*/ 0 h 582"/>
                  <a:gd name="T4" fmla="*/ 1180 w 1180"/>
                  <a:gd name="T5" fmla="*/ 19 h 582"/>
                  <a:gd name="T6" fmla="*/ 0 60000 65536"/>
                  <a:gd name="T7" fmla="*/ 0 60000 65536"/>
                  <a:gd name="T8" fmla="*/ 0 60000 65536"/>
                  <a:gd name="T9" fmla="*/ 0 w 1180"/>
                  <a:gd name="T10" fmla="*/ 0 h 582"/>
                  <a:gd name="T11" fmla="*/ 1180 w 1180"/>
                  <a:gd name="T12" fmla="*/ 582 h 5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80" h="582">
                    <a:moveTo>
                      <a:pt x="0" y="582"/>
                    </a:moveTo>
                    <a:lnTo>
                      <a:pt x="539" y="0"/>
                    </a:lnTo>
                    <a:lnTo>
                      <a:pt x="1180" y="19"/>
                    </a:lnTo>
                  </a:path>
                </a:pathLst>
              </a:custGeom>
              <a:noFill/>
              <a:ln w="19050" cap="flat" cmpd="sng">
                <a:solidFill>
                  <a:srgbClr val="0033CC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" name="Freeform 13"/>
              <p:cNvSpPr>
                <a:spLocks/>
              </p:cNvSpPr>
              <p:nvPr/>
            </p:nvSpPr>
            <p:spPr bwMode="auto">
              <a:xfrm>
                <a:off x="2832" y="3072"/>
                <a:ext cx="1200" cy="576"/>
              </a:xfrm>
              <a:custGeom>
                <a:avLst/>
                <a:gdLst>
                  <a:gd name="T0" fmla="*/ 0 w 1200"/>
                  <a:gd name="T1" fmla="*/ 576 h 576"/>
                  <a:gd name="T2" fmla="*/ 523 w 1200"/>
                  <a:gd name="T3" fmla="*/ 121 h 576"/>
                  <a:gd name="T4" fmla="*/ 1200 w 1200"/>
                  <a:gd name="T5" fmla="*/ 0 h 576"/>
                  <a:gd name="T6" fmla="*/ 0 60000 65536"/>
                  <a:gd name="T7" fmla="*/ 0 60000 65536"/>
                  <a:gd name="T8" fmla="*/ 0 60000 65536"/>
                  <a:gd name="T9" fmla="*/ 0 w 1200"/>
                  <a:gd name="T10" fmla="*/ 0 h 576"/>
                  <a:gd name="T11" fmla="*/ 1200 w 1200"/>
                  <a:gd name="T12" fmla="*/ 576 h 5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00" h="576">
                    <a:moveTo>
                      <a:pt x="0" y="576"/>
                    </a:moveTo>
                    <a:lnTo>
                      <a:pt x="523" y="121"/>
                    </a:lnTo>
                    <a:lnTo>
                      <a:pt x="1200" y="0"/>
                    </a:lnTo>
                  </a:path>
                </a:pathLst>
              </a:custGeom>
              <a:noFill/>
              <a:ln w="19050" cap="flat" cmpd="sng">
                <a:solidFill>
                  <a:srgbClr val="0033CC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6" name="Freeform 14"/>
              <p:cNvSpPr>
                <a:spLocks/>
              </p:cNvSpPr>
              <p:nvPr/>
            </p:nvSpPr>
            <p:spPr bwMode="auto">
              <a:xfrm>
                <a:off x="2208" y="2728"/>
                <a:ext cx="1145" cy="440"/>
              </a:xfrm>
              <a:custGeom>
                <a:avLst/>
                <a:gdLst>
                  <a:gd name="T0" fmla="*/ 0 w 1145"/>
                  <a:gd name="T1" fmla="*/ 440 h 440"/>
                  <a:gd name="T2" fmla="*/ 484 w 1145"/>
                  <a:gd name="T3" fmla="*/ 49 h 440"/>
                  <a:gd name="T4" fmla="*/ 1145 w 1145"/>
                  <a:gd name="T5" fmla="*/ 0 h 440"/>
                  <a:gd name="T6" fmla="*/ 0 60000 65536"/>
                  <a:gd name="T7" fmla="*/ 0 60000 65536"/>
                  <a:gd name="T8" fmla="*/ 0 60000 65536"/>
                  <a:gd name="T9" fmla="*/ 0 w 1145"/>
                  <a:gd name="T10" fmla="*/ 0 h 440"/>
                  <a:gd name="T11" fmla="*/ 1145 w 1145"/>
                  <a:gd name="T12" fmla="*/ 440 h 4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45" h="440">
                    <a:moveTo>
                      <a:pt x="0" y="440"/>
                    </a:moveTo>
                    <a:lnTo>
                      <a:pt x="484" y="49"/>
                    </a:lnTo>
                    <a:lnTo>
                      <a:pt x="1145" y="0"/>
                    </a:lnTo>
                  </a:path>
                </a:pathLst>
              </a:custGeom>
              <a:noFill/>
              <a:ln w="19050" cap="flat" cmpd="sng">
                <a:solidFill>
                  <a:srgbClr val="0033CC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7" name="Freeform 15"/>
              <p:cNvSpPr>
                <a:spLocks/>
              </p:cNvSpPr>
              <p:nvPr/>
            </p:nvSpPr>
            <p:spPr bwMode="auto">
              <a:xfrm>
                <a:off x="2207" y="3171"/>
                <a:ext cx="637" cy="473"/>
              </a:xfrm>
              <a:custGeom>
                <a:avLst/>
                <a:gdLst>
                  <a:gd name="T0" fmla="*/ 0 w 637"/>
                  <a:gd name="T1" fmla="*/ 0 h 473"/>
                  <a:gd name="T2" fmla="*/ 255 w 637"/>
                  <a:gd name="T3" fmla="*/ 230 h 473"/>
                  <a:gd name="T4" fmla="*/ 637 w 637"/>
                  <a:gd name="T5" fmla="*/ 473 h 473"/>
                  <a:gd name="T6" fmla="*/ 0 60000 65536"/>
                  <a:gd name="T7" fmla="*/ 0 60000 65536"/>
                  <a:gd name="T8" fmla="*/ 0 60000 65536"/>
                  <a:gd name="T9" fmla="*/ 0 w 637"/>
                  <a:gd name="T10" fmla="*/ 0 h 473"/>
                  <a:gd name="T11" fmla="*/ 637 w 637"/>
                  <a:gd name="T12" fmla="*/ 473 h 47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37" h="473">
                    <a:moveTo>
                      <a:pt x="0" y="0"/>
                    </a:moveTo>
                    <a:lnTo>
                      <a:pt x="255" y="230"/>
                    </a:lnTo>
                    <a:lnTo>
                      <a:pt x="637" y="473"/>
                    </a:lnTo>
                  </a:path>
                </a:pathLst>
              </a:custGeom>
              <a:noFill/>
              <a:ln w="19050" cap="flat" cmpd="sng">
                <a:solidFill>
                  <a:srgbClr val="0033CC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" name="Freeform 16"/>
              <p:cNvSpPr>
                <a:spLocks/>
              </p:cNvSpPr>
              <p:nvPr/>
            </p:nvSpPr>
            <p:spPr bwMode="auto">
              <a:xfrm>
                <a:off x="2688" y="2784"/>
                <a:ext cx="683" cy="411"/>
              </a:xfrm>
              <a:custGeom>
                <a:avLst/>
                <a:gdLst>
                  <a:gd name="T0" fmla="*/ 0 w 683"/>
                  <a:gd name="T1" fmla="*/ 0 h 411"/>
                  <a:gd name="T2" fmla="*/ 325 w 683"/>
                  <a:gd name="T3" fmla="*/ 35 h 411"/>
                  <a:gd name="T4" fmla="*/ 683 w 683"/>
                  <a:gd name="T5" fmla="*/ 411 h 411"/>
                  <a:gd name="T6" fmla="*/ 0 60000 65536"/>
                  <a:gd name="T7" fmla="*/ 0 60000 65536"/>
                  <a:gd name="T8" fmla="*/ 0 60000 65536"/>
                  <a:gd name="T9" fmla="*/ 0 w 683"/>
                  <a:gd name="T10" fmla="*/ 0 h 411"/>
                  <a:gd name="T11" fmla="*/ 683 w 683"/>
                  <a:gd name="T12" fmla="*/ 411 h 4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3" h="411">
                    <a:moveTo>
                      <a:pt x="0" y="0"/>
                    </a:moveTo>
                    <a:lnTo>
                      <a:pt x="325" y="35"/>
                    </a:lnTo>
                    <a:lnTo>
                      <a:pt x="683" y="411"/>
                    </a:lnTo>
                  </a:path>
                </a:pathLst>
              </a:custGeom>
              <a:noFill/>
              <a:ln w="19050" cap="flat" cmpd="sng">
                <a:solidFill>
                  <a:srgbClr val="0033CC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9" name="Freeform 17"/>
              <p:cNvSpPr>
                <a:spLocks/>
              </p:cNvSpPr>
              <p:nvPr/>
            </p:nvSpPr>
            <p:spPr bwMode="auto">
              <a:xfrm>
                <a:off x="3347" y="2728"/>
                <a:ext cx="703" cy="352"/>
              </a:xfrm>
              <a:custGeom>
                <a:avLst/>
                <a:gdLst>
                  <a:gd name="T0" fmla="*/ 0 w 703"/>
                  <a:gd name="T1" fmla="*/ 0 h 352"/>
                  <a:gd name="T2" fmla="*/ 285 w 703"/>
                  <a:gd name="T3" fmla="*/ 97 h 352"/>
                  <a:gd name="T4" fmla="*/ 703 w 703"/>
                  <a:gd name="T5" fmla="*/ 352 h 352"/>
                  <a:gd name="T6" fmla="*/ 0 60000 65536"/>
                  <a:gd name="T7" fmla="*/ 0 60000 65536"/>
                  <a:gd name="T8" fmla="*/ 0 60000 65536"/>
                  <a:gd name="T9" fmla="*/ 0 w 703"/>
                  <a:gd name="T10" fmla="*/ 0 h 352"/>
                  <a:gd name="T11" fmla="*/ 703 w 703"/>
                  <a:gd name="T12" fmla="*/ 352 h 35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03" h="352">
                    <a:moveTo>
                      <a:pt x="0" y="0"/>
                    </a:moveTo>
                    <a:lnTo>
                      <a:pt x="285" y="97"/>
                    </a:lnTo>
                    <a:lnTo>
                      <a:pt x="703" y="352"/>
                    </a:lnTo>
                  </a:path>
                </a:pathLst>
              </a:custGeom>
              <a:noFill/>
              <a:ln w="19050" cap="flat" cmpd="sng">
                <a:solidFill>
                  <a:srgbClr val="0033CC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2"/>
            <p:cNvGrpSpPr>
              <a:grpSpLocks/>
            </p:cNvGrpSpPr>
            <p:nvPr/>
          </p:nvGrpSpPr>
          <p:grpSpPr bwMode="auto">
            <a:xfrm>
              <a:off x="2305" y="2581"/>
              <a:ext cx="1392" cy="883"/>
              <a:chOff x="2256" y="2333"/>
              <a:chExt cx="1392" cy="883"/>
            </a:xfrm>
          </p:grpSpPr>
          <p:sp>
            <p:nvSpPr>
              <p:cNvPr id="30" name="Line 18"/>
              <p:cNvSpPr>
                <a:spLocks noChangeShapeType="1"/>
              </p:cNvSpPr>
              <p:nvPr/>
            </p:nvSpPr>
            <p:spPr bwMode="auto">
              <a:xfrm flipH="1" flipV="1">
                <a:off x="2256" y="2640"/>
                <a:ext cx="336" cy="38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" name="Line 19"/>
              <p:cNvSpPr>
                <a:spLocks noChangeShapeType="1"/>
              </p:cNvSpPr>
              <p:nvPr/>
            </p:nvSpPr>
            <p:spPr bwMode="auto">
              <a:xfrm flipV="1">
                <a:off x="3260" y="2333"/>
                <a:ext cx="48" cy="43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2" name="Line 20"/>
              <p:cNvSpPr>
                <a:spLocks noChangeShapeType="1"/>
              </p:cNvSpPr>
              <p:nvPr/>
            </p:nvSpPr>
            <p:spPr bwMode="auto">
              <a:xfrm flipV="1">
                <a:off x="3504" y="2544"/>
                <a:ext cx="144" cy="43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3" name="Line 21"/>
              <p:cNvSpPr>
                <a:spLocks noChangeShapeType="1"/>
              </p:cNvSpPr>
              <p:nvPr/>
            </p:nvSpPr>
            <p:spPr bwMode="auto">
              <a:xfrm flipH="1" flipV="1">
                <a:off x="2784" y="2880"/>
                <a:ext cx="96" cy="336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" name="Line 19"/>
              <p:cNvSpPr>
                <a:spLocks noChangeShapeType="1"/>
              </p:cNvSpPr>
              <p:nvPr/>
            </p:nvSpPr>
            <p:spPr bwMode="auto">
              <a:xfrm flipH="1" flipV="1">
                <a:off x="2963" y="2352"/>
                <a:ext cx="36" cy="44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3012" y="3018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2161" y="2600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b="1" i="0"/>
                <a:t>N</a:t>
              </a:r>
              <a:r>
                <a:rPr lang="en-US" altLang="en-US" i="0" baseline="-25000"/>
                <a:t>1</a:t>
              </a:r>
              <a:endParaRPr lang="en-GB" altLang="en-US" i="0"/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3241" y="2339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b="1" i="0" dirty="0"/>
                <a:t>N</a:t>
              </a:r>
              <a:r>
                <a:rPr lang="en-US" altLang="en-US" i="0" baseline="-25000" dirty="0"/>
                <a:t>2</a:t>
              </a:r>
              <a:endParaRPr lang="en-GB" altLang="en-US" i="0" dirty="0"/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3652" y="2586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b="1" i="0" dirty="0"/>
                <a:t>N</a:t>
              </a:r>
              <a:r>
                <a:rPr lang="en-US" altLang="en-US" i="0" baseline="-25000" dirty="0"/>
                <a:t>3</a:t>
              </a:r>
              <a:endParaRPr lang="en-GB" altLang="en-US" i="0" dirty="0"/>
            </a:p>
          </p:txBody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auto">
            <a:xfrm>
              <a:off x="2642" y="3017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b="1" i="0" dirty="0"/>
                <a:t>N</a:t>
              </a:r>
              <a:r>
                <a:rPr lang="en-US" altLang="en-US" i="0" baseline="-25000" dirty="0"/>
                <a:t>4</a:t>
              </a:r>
              <a:endParaRPr lang="en-GB" altLang="en-US" i="0" dirty="0"/>
            </a:p>
          </p:txBody>
        </p:sp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2988" y="3108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b="1" i="0" dirty="0"/>
                <a:t>V</a:t>
              </a:r>
              <a:endParaRPr lang="en-GB" altLang="en-US" i="0" dirty="0"/>
            </a:p>
          </p:txBody>
        </p:sp>
        <p:sp>
          <p:nvSpPr>
            <p:cNvPr id="41" name="Text Box 29"/>
            <p:cNvSpPr txBox="1">
              <a:spLocks noChangeArrowheads="1"/>
            </p:cNvSpPr>
            <p:nvPr/>
          </p:nvSpPr>
          <p:spPr bwMode="auto">
            <a:xfrm>
              <a:off x="2772" y="2516"/>
              <a:ext cx="259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b="1" i="0" dirty="0"/>
                <a:t>N</a:t>
              </a:r>
              <a:r>
                <a:rPr lang="en-US" altLang="en-US" b="1" i="0" baseline="-25000" dirty="0"/>
                <a:t>V</a:t>
              </a:r>
              <a:endParaRPr lang="en-GB" altLang="en-US" i="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682043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US" dirty="0" err="1"/>
              <a:t>Gouraud</a:t>
            </a:r>
            <a:r>
              <a:rPr lang="en-IE" altLang="en-US" dirty="0"/>
              <a:t> Surface Rendering (contd.)</a:t>
            </a:r>
            <a:endParaRPr lang="en-GB" altLang="en-US" dirty="0"/>
          </a:p>
        </p:txBody>
      </p:sp>
      <p:sp>
        <p:nvSpPr>
          <p:cNvPr id="21527" name="Rectangle 2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IE" altLang="en-US"/>
              <a:t>Illumination values are linearly interpolated across each scan-line</a:t>
            </a:r>
            <a:endParaRPr lang="en-GB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C22698-15B5-4BBD-BB1B-8AFFD8C55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06F87-1D89-40E7-90EF-16868F143990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387975" y="2724150"/>
          <a:ext cx="353695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7" name="Equation" r:id="rId3" imgW="1612800" imgH="431640" progId="Equation.3">
                  <p:embed/>
                </p:oleObj>
              </mc:Choice>
              <mc:Fallback>
                <p:oleObj name="Equation" r:id="rId3" imgW="1612800" imgH="431640" progId="Equation.3">
                  <p:embed/>
                  <p:pic>
                    <p:nvPicPr>
                      <p:cNvPr id="2150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7975" y="2724150"/>
                        <a:ext cx="3536950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508" name="Group 4"/>
          <p:cNvGrpSpPr>
            <a:grpSpLocks/>
          </p:cNvGrpSpPr>
          <p:nvPr/>
        </p:nvGrpSpPr>
        <p:grpSpPr bwMode="auto">
          <a:xfrm>
            <a:off x="373063" y="2459038"/>
            <a:ext cx="4689475" cy="4135437"/>
            <a:chOff x="-5" y="1196"/>
            <a:chExt cx="2954" cy="2605"/>
          </a:xfrm>
        </p:grpSpPr>
        <p:sp>
          <p:nvSpPr>
            <p:cNvPr id="21509" name="Freeform 5"/>
            <p:cNvSpPr>
              <a:spLocks/>
            </p:cNvSpPr>
            <p:nvPr/>
          </p:nvSpPr>
          <p:spPr bwMode="auto">
            <a:xfrm>
              <a:off x="381" y="1570"/>
              <a:ext cx="2355" cy="1765"/>
            </a:xfrm>
            <a:custGeom>
              <a:avLst/>
              <a:gdLst>
                <a:gd name="T0" fmla="*/ 0 w 2917"/>
                <a:gd name="T1" fmla="*/ 576 h 1974"/>
                <a:gd name="T2" fmla="*/ 1765 w 2917"/>
                <a:gd name="T3" fmla="*/ 1974 h 1974"/>
                <a:gd name="T4" fmla="*/ 2917 w 2917"/>
                <a:gd name="T5" fmla="*/ 0 h 1974"/>
                <a:gd name="T6" fmla="*/ 0 w 2917"/>
                <a:gd name="T7" fmla="*/ 576 h 1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7" h="1974">
                  <a:moveTo>
                    <a:pt x="0" y="576"/>
                  </a:moveTo>
                  <a:lnTo>
                    <a:pt x="1765" y="1974"/>
                  </a:lnTo>
                  <a:lnTo>
                    <a:pt x="2917" y="0"/>
                  </a:lnTo>
                  <a:lnTo>
                    <a:pt x="0" y="576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510" name="Line 6"/>
            <p:cNvSpPr>
              <a:spLocks noChangeShapeType="1"/>
            </p:cNvSpPr>
            <p:nvPr/>
          </p:nvSpPr>
          <p:spPr bwMode="auto">
            <a:xfrm>
              <a:off x="245" y="2420"/>
              <a:ext cx="2560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511" name="Oval 7"/>
            <p:cNvSpPr>
              <a:spLocks noChangeArrowheads="1"/>
            </p:cNvSpPr>
            <p:nvPr/>
          </p:nvSpPr>
          <p:spPr bwMode="auto">
            <a:xfrm>
              <a:off x="767" y="2382"/>
              <a:ext cx="76" cy="75"/>
            </a:xfrm>
            <a:prstGeom prst="ellipse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2" name="Line 8"/>
            <p:cNvSpPr>
              <a:spLocks noChangeShapeType="1"/>
            </p:cNvSpPr>
            <p:nvPr/>
          </p:nvSpPr>
          <p:spPr bwMode="auto">
            <a:xfrm flipV="1">
              <a:off x="194" y="1310"/>
              <a:ext cx="0" cy="2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513" name="Line 9"/>
            <p:cNvSpPr>
              <a:spLocks noChangeShapeType="1"/>
            </p:cNvSpPr>
            <p:nvPr/>
          </p:nvSpPr>
          <p:spPr bwMode="auto">
            <a:xfrm rot="5400000" flipV="1">
              <a:off x="1482" y="2217"/>
              <a:ext cx="0" cy="26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514" name="Oval 10"/>
            <p:cNvSpPr>
              <a:spLocks noChangeArrowheads="1"/>
            </p:cNvSpPr>
            <p:nvPr/>
          </p:nvSpPr>
          <p:spPr bwMode="auto">
            <a:xfrm>
              <a:off x="2263" y="2386"/>
              <a:ext cx="74" cy="76"/>
            </a:xfrm>
            <a:prstGeom prst="ellipse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5" name="Text Box 11"/>
            <p:cNvSpPr txBox="1">
              <a:spLocks noChangeArrowheads="1"/>
            </p:cNvSpPr>
            <p:nvPr/>
          </p:nvSpPr>
          <p:spPr bwMode="auto">
            <a:xfrm>
              <a:off x="217" y="1953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IE" altLang="en-US" sz="2000"/>
                <a:t>1</a:t>
              </a:r>
              <a:endParaRPr lang="en-GB" altLang="en-US" sz="2000"/>
            </a:p>
          </p:txBody>
        </p:sp>
        <p:sp>
          <p:nvSpPr>
            <p:cNvPr id="21516" name="Text Box 12"/>
            <p:cNvSpPr txBox="1">
              <a:spLocks noChangeArrowheads="1"/>
            </p:cNvSpPr>
            <p:nvPr/>
          </p:nvSpPr>
          <p:spPr bwMode="auto">
            <a:xfrm>
              <a:off x="1717" y="3305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IE" altLang="en-US" sz="2000"/>
                <a:t>2</a:t>
              </a:r>
              <a:endParaRPr lang="en-GB" altLang="en-US" sz="2000"/>
            </a:p>
          </p:txBody>
        </p:sp>
        <p:sp>
          <p:nvSpPr>
            <p:cNvPr id="21517" name="Text Box 13"/>
            <p:cNvSpPr txBox="1">
              <a:spLocks noChangeArrowheads="1"/>
            </p:cNvSpPr>
            <p:nvPr/>
          </p:nvSpPr>
          <p:spPr bwMode="auto">
            <a:xfrm>
              <a:off x="2679" y="1378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IE" altLang="en-US" sz="2000"/>
                <a:t>3</a:t>
              </a:r>
              <a:endParaRPr lang="en-GB" altLang="en-US" sz="2000"/>
            </a:p>
          </p:txBody>
        </p:sp>
        <p:sp>
          <p:nvSpPr>
            <p:cNvPr id="21518" name="Text Box 14"/>
            <p:cNvSpPr txBox="1">
              <a:spLocks noChangeArrowheads="1"/>
            </p:cNvSpPr>
            <p:nvPr/>
          </p:nvSpPr>
          <p:spPr bwMode="auto">
            <a:xfrm>
              <a:off x="701" y="2425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IE" altLang="en-US" sz="2000"/>
                <a:t>4</a:t>
              </a:r>
              <a:endParaRPr lang="en-GB" altLang="en-US" sz="2000"/>
            </a:p>
          </p:txBody>
        </p:sp>
        <p:sp>
          <p:nvSpPr>
            <p:cNvPr id="21519" name="Text Box 15"/>
            <p:cNvSpPr txBox="1">
              <a:spLocks noChangeArrowheads="1"/>
            </p:cNvSpPr>
            <p:nvPr/>
          </p:nvSpPr>
          <p:spPr bwMode="auto">
            <a:xfrm>
              <a:off x="2207" y="2425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IE" altLang="en-US" sz="2000"/>
                <a:t>5</a:t>
              </a:r>
              <a:endParaRPr lang="en-GB" altLang="en-US" sz="2000"/>
            </a:p>
          </p:txBody>
        </p:sp>
        <p:sp>
          <p:nvSpPr>
            <p:cNvPr id="21520" name="Text Box 16"/>
            <p:cNvSpPr txBox="1">
              <a:spLocks noChangeArrowheads="1"/>
            </p:cNvSpPr>
            <p:nvPr/>
          </p:nvSpPr>
          <p:spPr bwMode="auto">
            <a:xfrm>
              <a:off x="2748" y="3514"/>
              <a:ext cx="201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IE" altLang="en-US" sz="2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GB" altLang="en-US" sz="2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521" name="Text Box 17"/>
            <p:cNvSpPr txBox="1">
              <a:spLocks noChangeArrowheads="1"/>
            </p:cNvSpPr>
            <p:nvPr/>
          </p:nvSpPr>
          <p:spPr bwMode="auto">
            <a:xfrm>
              <a:off x="-5" y="119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IE" altLang="en-US" sz="2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GB" altLang="en-US" sz="2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522" name="Text Box 18"/>
            <p:cNvSpPr txBox="1">
              <a:spLocks noChangeArrowheads="1"/>
            </p:cNvSpPr>
            <p:nvPr/>
          </p:nvSpPr>
          <p:spPr bwMode="auto">
            <a:xfrm>
              <a:off x="2312" y="2238"/>
              <a:ext cx="58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IE" altLang="en-US" sz="1400"/>
                <a:t>Scan-line</a:t>
              </a:r>
              <a:endParaRPr lang="en-GB" altLang="en-US" sz="1400"/>
            </a:p>
          </p:txBody>
        </p:sp>
        <p:sp>
          <p:nvSpPr>
            <p:cNvPr id="21523" name="Oval 19"/>
            <p:cNvSpPr>
              <a:spLocks noChangeArrowheads="1"/>
            </p:cNvSpPr>
            <p:nvPr/>
          </p:nvSpPr>
          <p:spPr bwMode="auto">
            <a:xfrm>
              <a:off x="1645" y="2378"/>
              <a:ext cx="76" cy="74"/>
            </a:xfrm>
            <a:prstGeom prst="ellipse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4" name="Text Box 20"/>
            <p:cNvSpPr txBox="1">
              <a:spLocks noChangeArrowheads="1"/>
            </p:cNvSpPr>
            <p:nvPr/>
          </p:nvSpPr>
          <p:spPr bwMode="auto">
            <a:xfrm>
              <a:off x="1576" y="239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IE" altLang="en-US" sz="2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GB" altLang="en-US" sz="2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1525" name="Object 21"/>
          <p:cNvGraphicFramePr>
            <a:graphicFrameLocks noChangeAspect="1"/>
          </p:cNvGraphicFramePr>
          <p:nvPr/>
        </p:nvGraphicFramePr>
        <p:xfrm>
          <a:off x="5399088" y="4030663"/>
          <a:ext cx="3541712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" name="Equation" r:id="rId5" imgW="1625400" imgH="431640" progId="Equation.3">
                  <p:embed/>
                </p:oleObj>
              </mc:Choice>
              <mc:Fallback>
                <p:oleObj name="Equation" r:id="rId5" imgW="1625400" imgH="431640" progId="Equation.3">
                  <p:embed/>
                  <p:pic>
                    <p:nvPicPr>
                      <p:cNvPr id="21525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9088" y="4030663"/>
                        <a:ext cx="3541712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6" name="Object 22"/>
          <p:cNvGraphicFramePr>
            <a:graphicFrameLocks noChangeAspect="1"/>
          </p:cNvGraphicFramePr>
          <p:nvPr/>
        </p:nvGraphicFramePr>
        <p:xfrm>
          <a:off x="5365750" y="5264150"/>
          <a:ext cx="3570288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9" name="Equation" r:id="rId7" imgW="1638000" imgH="457200" progId="Equation.3">
                  <p:embed/>
                </p:oleObj>
              </mc:Choice>
              <mc:Fallback>
                <p:oleObj name="Equation" r:id="rId7" imgW="1638000" imgH="457200" progId="Equation.3">
                  <p:embed/>
                  <p:pic>
                    <p:nvPicPr>
                      <p:cNvPr id="21526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750" y="5264150"/>
                        <a:ext cx="3570288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US" dirty="0" err="1"/>
              <a:t>Gouraud</a:t>
            </a:r>
            <a:r>
              <a:rPr lang="en-IE" altLang="en-US" dirty="0"/>
              <a:t> Surface Rendering (</a:t>
            </a:r>
            <a:r>
              <a:rPr lang="en-IE" altLang="en-US" dirty="0" err="1"/>
              <a:t>cont</a:t>
            </a:r>
            <a:r>
              <a:rPr lang="en-IE" altLang="en-US" dirty="0"/>
              <a:t>…)</a:t>
            </a:r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466AC-8F9A-4B04-82B1-DF7867EC6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F3BAF-8CD2-4D0E-B823-C70B65421C7C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69635" name="Group 3"/>
          <p:cNvGrpSpPr>
            <a:grpSpLocks/>
          </p:cNvGrpSpPr>
          <p:nvPr/>
        </p:nvGrpSpPr>
        <p:grpSpPr bwMode="auto">
          <a:xfrm>
            <a:off x="2820988" y="3314700"/>
            <a:ext cx="2894012" cy="1790700"/>
            <a:chOff x="2880" y="1728"/>
            <a:chExt cx="1344" cy="768"/>
          </a:xfrm>
        </p:grpSpPr>
        <p:sp>
          <p:nvSpPr>
            <p:cNvPr id="69636" name="Rectangle 4"/>
            <p:cNvSpPr>
              <a:spLocks noChangeArrowheads="1"/>
            </p:cNvSpPr>
            <p:nvPr/>
          </p:nvSpPr>
          <p:spPr bwMode="auto">
            <a:xfrm>
              <a:off x="3264" y="1728"/>
              <a:ext cx="192" cy="192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37" name="Rectangle 5"/>
            <p:cNvSpPr>
              <a:spLocks noChangeArrowheads="1"/>
            </p:cNvSpPr>
            <p:nvPr/>
          </p:nvSpPr>
          <p:spPr bwMode="auto">
            <a:xfrm>
              <a:off x="2880" y="2304"/>
              <a:ext cx="192" cy="192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38" name="Rectangle 6"/>
            <p:cNvSpPr>
              <a:spLocks noChangeArrowheads="1"/>
            </p:cNvSpPr>
            <p:nvPr/>
          </p:nvSpPr>
          <p:spPr bwMode="auto">
            <a:xfrm>
              <a:off x="3072" y="2304"/>
              <a:ext cx="192" cy="192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39" name="Rectangle 7"/>
            <p:cNvSpPr>
              <a:spLocks noChangeArrowheads="1"/>
            </p:cNvSpPr>
            <p:nvPr/>
          </p:nvSpPr>
          <p:spPr bwMode="auto">
            <a:xfrm>
              <a:off x="3072" y="2112"/>
              <a:ext cx="192" cy="192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40" name="Rectangle 8"/>
            <p:cNvSpPr>
              <a:spLocks noChangeArrowheads="1"/>
            </p:cNvSpPr>
            <p:nvPr/>
          </p:nvSpPr>
          <p:spPr bwMode="auto">
            <a:xfrm>
              <a:off x="3264" y="2304"/>
              <a:ext cx="192" cy="192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41" name="Rectangle 9"/>
            <p:cNvSpPr>
              <a:spLocks noChangeArrowheads="1"/>
            </p:cNvSpPr>
            <p:nvPr/>
          </p:nvSpPr>
          <p:spPr bwMode="auto">
            <a:xfrm>
              <a:off x="3264" y="2112"/>
              <a:ext cx="192" cy="192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42" name="Rectangle 10"/>
            <p:cNvSpPr>
              <a:spLocks noChangeArrowheads="1"/>
            </p:cNvSpPr>
            <p:nvPr/>
          </p:nvSpPr>
          <p:spPr bwMode="auto">
            <a:xfrm>
              <a:off x="3264" y="1920"/>
              <a:ext cx="192" cy="192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43" name="Rectangle 11"/>
            <p:cNvSpPr>
              <a:spLocks noChangeArrowheads="1"/>
            </p:cNvSpPr>
            <p:nvPr/>
          </p:nvSpPr>
          <p:spPr bwMode="auto">
            <a:xfrm>
              <a:off x="3456" y="2304"/>
              <a:ext cx="192" cy="192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44" name="Rectangle 12"/>
            <p:cNvSpPr>
              <a:spLocks noChangeArrowheads="1"/>
            </p:cNvSpPr>
            <p:nvPr/>
          </p:nvSpPr>
          <p:spPr bwMode="auto">
            <a:xfrm>
              <a:off x="3456" y="2112"/>
              <a:ext cx="192" cy="192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45" name="Rectangle 13"/>
            <p:cNvSpPr>
              <a:spLocks noChangeArrowheads="1"/>
            </p:cNvSpPr>
            <p:nvPr/>
          </p:nvSpPr>
          <p:spPr bwMode="auto">
            <a:xfrm>
              <a:off x="3456" y="1920"/>
              <a:ext cx="192" cy="192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46" name="Rectangle 14"/>
            <p:cNvSpPr>
              <a:spLocks noChangeArrowheads="1"/>
            </p:cNvSpPr>
            <p:nvPr/>
          </p:nvSpPr>
          <p:spPr bwMode="auto">
            <a:xfrm>
              <a:off x="3456" y="1728"/>
              <a:ext cx="192" cy="192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47" name="Rectangle 15"/>
            <p:cNvSpPr>
              <a:spLocks noChangeArrowheads="1"/>
            </p:cNvSpPr>
            <p:nvPr/>
          </p:nvSpPr>
          <p:spPr bwMode="auto">
            <a:xfrm>
              <a:off x="3648" y="2304"/>
              <a:ext cx="192" cy="192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48" name="Rectangle 16"/>
            <p:cNvSpPr>
              <a:spLocks noChangeArrowheads="1"/>
            </p:cNvSpPr>
            <p:nvPr/>
          </p:nvSpPr>
          <p:spPr bwMode="auto">
            <a:xfrm>
              <a:off x="3648" y="2112"/>
              <a:ext cx="192" cy="192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49" name="Rectangle 17"/>
            <p:cNvSpPr>
              <a:spLocks noChangeArrowheads="1"/>
            </p:cNvSpPr>
            <p:nvPr/>
          </p:nvSpPr>
          <p:spPr bwMode="auto">
            <a:xfrm>
              <a:off x="3648" y="1920"/>
              <a:ext cx="192" cy="192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50" name="Rectangle 18"/>
            <p:cNvSpPr>
              <a:spLocks noChangeArrowheads="1"/>
            </p:cNvSpPr>
            <p:nvPr/>
          </p:nvSpPr>
          <p:spPr bwMode="auto">
            <a:xfrm>
              <a:off x="3648" y="1728"/>
              <a:ext cx="192" cy="192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51" name="Rectangle 19"/>
            <p:cNvSpPr>
              <a:spLocks noChangeArrowheads="1"/>
            </p:cNvSpPr>
            <p:nvPr/>
          </p:nvSpPr>
          <p:spPr bwMode="auto">
            <a:xfrm>
              <a:off x="3840" y="2304"/>
              <a:ext cx="192" cy="192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52" name="Rectangle 20"/>
            <p:cNvSpPr>
              <a:spLocks noChangeArrowheads="1"/>
            </p:cNvSpPr>
            <p:nvPr/>
          </p:nvSpPr>
          <p:spPr bwMode="auto">
            <a:xfrm>
              <a:off x="3840" y="2112"/>
              <a:ext cx="192" cy="192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53" name="Rectangle 21"/>
            <p:cNvSpPr>
              <a:spLocks noChangeArrowheads="1"/>
            </p:cNvSpPr>
            <p:nvPr/>
          </p:nvSpPr>
          <p:spPr bwMode="auto">
            <a:xfrm>
              <a:off x="3840" y="1920"/>
              <a:ext cx="192" cy="192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54" name="Rectangle 22"/>
            <p:cNvSpPr>
              <a:spLocks noChangeArrowheads="1"/>
            </p:cNvSpPr>
            <p:nvPr/>
          </p:nvSpPr>
          <p:spPr bwMode="auto">
            <a:xfrm>
              <a:off x="3840" y="1728"/>
              <a:ext cx="192" cy="192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55" name="Rectangle 23"/>
            <p:cNvSpPr>
              <a:spLocks noChangeArrowheads="1"/>
            </p:cNvSpPr>
            <p:nvPr/>
          </p:nvSpPr>
          <p:spPr bwMode="auto">
            <a:xfrm>
              <a:off x="4032" y="2304"/>
              <a:ext cx="192" cy="192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56" name="Rectangle 24"/>
            <p:cNvSpPr>
              <a:spLocks noChangeArrowheads="1"/>
            </p:cNvSpPr>
            <p:nvPr/>
          </p:nvSpPr>
          <p:spPr bwMode="auto">
            <a:xfrm>
              <a:off x="4032" y="2112"/>
              <a:ext cx="192" cy="192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57" name="Rectangle 25"/>
            <p:cNvSpPr>
              <a:spLocks noChangeArrowheads="1"/>
            </p:cNvSpPr>
            <p:nvPr/>
          </p:nvSpPr>
          <p:spPr bwMode="auto">
            <a:xfrm>
              <a:off x="4032" y="1920"/>
              <a:ext cx="192" cy="192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58" name="Rectangle 26"/>
            <p:cNvSpPr>
              <a:spLocks noChangeArrowheads="1"/>
            </p:cNvSpPr>
            <p:nvPr/>
          </p:nvSpPr>
          <p:spPr bwMode="auto">
            <a:xfrm>
              <a:off x="4032" y="1728"/>
              <a:ext cx="192" cy="192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69659" name="Group 27"/>
          <p:cNvGrpSpPr>
            <a:grpSpLocks/>
          </p:cNvGrpSpPr>
          <p:nvPr/>
        </p:nvGrpSpPr>
        <p:grpSpPr bwMode="auto">
          <a:xfrm>
            <a:off x="1676400" y="2438400"/>
            <a:ext cx="5410200" cy="3470269"/>
            <a:chOff x="2352" y="1344"/>
            <a:chExt cx="2512" cy="1488"/>
          </a:xfrm>
        </p:grpSpPr>
        <p:sp>
          <p:nvSpPr>
            <p:cNvPr id="69660" name="Text Box 28"/>
            <p:cNvSpPr txBox="1">
              <a:spLocks noChangeArrowheads="1"/>
            </p:cNvSpPr>
            <p:nvPr/>
          </p:nvSpPr>
          <p:spPr bwMode="auto">
            <a:xfrm>
              <a:off x="2880" y="1344"/>
              <a:ext cx="640" cy="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2400" b="1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</a:rPr>
                <a:t>Vertex 1</a:t>
              </a:r>
            </a:p>
            <a:p>
              <a:r>
                <a:rPr lang="en-US" altLang="en-US" sz="2400" b="1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</a:rPr>
                <a:t>I = 0.2</a:t>
              </a:r>
            </a:p>
          </p:txBody>
        </p:sp>
        <p:sp>
          <p:nvSpPr>
            <p:cNvPr id="69661" name="Text Box 29"/>
            <p:cNvSpPr txBox="1">
              <a:spLocks noChangeArrowheads="1"/>
            </p:cNvSpPr>
            <p:nvPr/>
          </p:nvSpPr>
          <p:spPr bwMode="auto">
            <a:xfrm>
              <a:off x="4224" y="1344"/>
              <a:ext cx="640" cy="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2400" b="1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</a:rPr>
                <a:t>Vertex 2</a:t>
              </a:r>
            </a:p>
            <a:p>
              <a:r>
                <a:rPr lang="en-US" altLang="en-US" sz="2400" b="1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</a:rPr>
                <a:t>I =0.8</a:t>
              </a:r>
            </a:p>
          </p:txBody>
        </p:sp>
        <p:sp>
          <p:nvSpPr>
            <p:cNvPr id="69662" name="Text Box 30"/>
            <p:cNvSpPr txBox="1">
              <a:spLocks noChangeArrowheads="1"/>
            </p:cNvSpPr>
            <p:nvPr/>
          </p:nvSpPr>
          <p:spPr bwMode="auto">
            <a:xfrm>
              <a:off x="4176" y="2476"/>
              <a:ext cx="640" cy="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2400" b="1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</a:rPr>
                <a:t>I = 1.0</a:t>
              </a:r>
            </a:p>
            <a:p>
              <a:r>
                <a:rPr lang="en-US" altLang="en-US" sz="2400" b="1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</a:rPr>
                <a:t>Vertex 3</a:t>
              </a:r>
            </a:p>
          </p:txBody>
        </p:sp>
        <p:sp>
          <p:nvSpPr>
            <p:cNvPr id="69663" name="Text Box 31"/>
            <p:cNvSpPr txBox="1">
              <a:spLocks noChangeArrowheads="1"/>
            </p:cNvSpPr>
            <p:nvPr/>
          </p:nvSpPr>
          <p:spPr bwMode="auto">
            <a:xfrm>
              <a:off x="2352" y="2476"/>
              <a:ext cx="640" cy="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2400" b="1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</a:rPr>
                <a:t>I = 0.6</a:t>
              </a:r>
            </a:p>
            <a:p>
              <a:r>
                <a:rPr lang="en-US" altLang="en-US" sz="2400" b="1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</a:rPr>
                <a:t>Vertex 4</a:t>
              </a:r>
            </a:p>
          </p:txBody>
        </p:sp>
        <p:grpSp>
          <p:nvGrpSpPr>
            <p:cNvPr id="69664" name="Group 32"/>
            <p:cNvGrpSpPr>
              <a:grpSpLocks/>
            </p:cNvGrpSpPr>
            <p:nvPr/>
          </p:nvGrpSpPr>
          <p:grpSpPr bwMode="auto">
            <a:xfrm>
              <a:off x="2688" y="1728"/>
              <a:ext cx="1536" cy="768"/>
              <a:chOff x="2688" y="1728"/>
              <a:chExt cx="1536" cy="768"/>
            </a:xfrm>
          </p:grpSpPr>
          <p:sp>
            <p:nvSpPr>
              <p:cNvPr id="69665" name="Line 33"/>
              <p:cNvSpPr>
                <a:spLocks noChangeShapeType="1"/>
              </p:cNvSpPr>
              <p:nvPr/>
            </p:nvSpPr>
            <p:spPr bwMode="auto">
              <a:xfrm flipV="1">
                <a:off x="2688" y="1728"/>
                <a:ext cx="768" cy="768"/>
              </a:xfrm>
              <a:prstGeom prst="line">
                <a:avLst/>
              </a:prstGeom>
              <a:noFill/>
              <a:ln w="635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9666" name="Line 34"/>
              <p:cNvSpPr>
                <a:spLocks noChangeShapeType="1"/>
              </p:cNvSpPr>
              <p:nvPr/>
            </p:nvSpPr>
            <p:spPr bwMode="auto">
              <a:xfrm flipV="1">
                <a:off x="4224" y="1728"/>
                <a:ext cx="0" cy="768"/>
              </a:xfrm>
              <a:prstGeom prst="line">
                <a:avLst/>
              </a:prstGeom>
              <a:noFill/>
              <a:ln w="635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9667" name="Line 35"/>
              <p:cNvSpPr>
                <a:spLocks noChangeShapeType="1"/>
              </p:cNvSpPr>
              <p:nvPr/>
            </p:nvSpPr>
            <p:spPr bwMode="auto">
              <a:xfrm flipV="1">
                <a:off x="2688" y="2496"/>
                <a:ext cx="1536" cy="0"/>
              </a:xfrm>
              <a:prstGeom prst="line">
                <a:avLst/>
              </a:prstGeom>
              <a:noFill/>
              <a:ln w="635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9668" name="Line 36"/>
              <p:cNvSpPr>
                <a:spLocks noChangeShapeType="1"/>
              </p:cNvSpPr>
              <p:nvPr/>
            </p:nvSpPr>
            <p:spPr bwMode="auto">
              <a:xfrm flipV="1">
                <a:off x="3456" y="1728"/>
                <a:ext cx="768" cy="0"/>
              </a:xfrm>
              <a:prstGeom prst="line">
                <a:avLst/>
              </a:prstGeom>
              <a:noFill/>
              <a:ln w="635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</p:grpSp>
      <p:grpSp>
        <p:nvGrpSpPr>
          <p:cNvPr id="69669" name="Group 37"/>
          <p:cNvGrpSpPr>
            <a:grpSpLocks/>
          </p:cNvGrpSpPr>
          <p:nvPr/>
        </p:nvGrpSpPr>
        <p:grpSpPr bwMode="auto">
          <a:xfrm>
            <a:off x="2146300" y="3311525"/>
            <a:ext cx="1885950" cy="1844675"/>
            <a:chOff x="2592" y="1705"/>
            <a:chExt cx="876" cy="791"/>
          </a:xfrm>
        </p:grpSpPr>
        <p:sp>
          <p:nvSpPr>
            <p:cNvPr id="69670" name="Text Box 38"/>
            <p:cNvSpPr txBox="1">
              <a:spLocks noChangeArrowheads="1"/>
            </p:cNvSpPr>
            <p:nvPr/>
          </p:nvSpPr>
          <p:spPr bwMode="auto">
            <a:xfrm>
              <a:off x="2976" y="1776"/>
              <a:ext cx="24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r>
                <a:rPr lang="en-US" altLang="en-US" sz="2400" b="1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</a:rPr>
                <a:t>0.3</a:t>
              </a:r>
            </a:p>
          </p:txBody>
        </p:sp>
        <p:sp>
          <p:nvSpPr>
            <p:cNvPr id="69671" name="Text Box 39"/>
            <p:cNvSpPr txBox="1">
              <a:spLocks noChangeArrowheads="1"/>
            </p:cNvSpPr>
            <p:nvPr/>
          </p:nvSpPr>
          <p:spPr bwMode="auto">
            <a:xfrm>
              <a:off x="2784" y="1968"/>
              <a:ext cx="24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r>
                <a:rPr lang="en-US" altLang="en-US" sz="2400" b="1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</a:rPr>
                <a:t>0.4</a:t>
              </a:r>
            </a:p>
          </p:txBody>
        </p:sp>
        <p:sp>
          <p:nvSpPr>
            <p:cNvPr id="69672" name="Text Box 40"/>
            <p:cNvSpPr txBox="1">
              <a:spLocks noChangeArrowheads="1"/>
            </p:cNvSpPr>
            <p:nvPr/>
          </p:nvSpPr>
          <p:spPr bwMode="auto">
            <a:xfrm>
              <a:off x="2592" y="2160"/>
              <a:ext cx="24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r>
                <a:rPr lang="en-US" altLang="en-US" sz="2400" b="1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69673" name="Oval 41"/>
            <p:cNvSpPr>
              <a:spLocks noChangeArrowheads="1"/>
            </p:cNvSpPr>
            <p:nvPr/>
          </p:nvSpPr>
          <p:spPr bwMode="auto">
            <a:xfrm>
              <a:off x="3420" y="1705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74" name="Oval 42"/>
            <p:cNvSpPr>
              <a:spLocks noChangeArrowheads="1"/>
            </p:cNvSpPr>
            <p:nvPr/>
          </p:nvSpPr>
          <p:spPr bwMode="auto">
            <a:xfrm>
              <a:off x="3264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75" name="Oval 43"/>
            <p:cNvSpPr>
              <a:spLocks noChangeArrowheads="1"/>
            </p:cNvSpPr>
            <p:nvPr/>
          </p:nvSpPr>
          <p:spPr bwMode="auto">
            <a:xfrm>
              <a:off x="3072" y="206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76" name="Oval 44"/>
            <p:cNvSpPr>
              <a:spLocks noChangeArrowheads="1"/>
            </p:cNvSpPr>
            <p:nvPr/>
          </p:nvSpPr>
          <p:spPr bwMode="auto">
            <a:xfrm>
              <a:off x="2880" y="225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77" name="Oval 45"/>
            <p:cNvSpPr>
              <a:spLocks noChangeArrowheads="1"/>
            </p:cNvSpPr>
            <p:nvPr/>
          </p:nvSpPr>
          <p:spPr bwMode="auto">
            <a:xfrm>
              <a:off x="2688" y="244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69678" name="Group 46"/>
          <p:cNvGrpSpPr>
            <a:grpSpLocks/>
          </p:cNvGrpSpPr>
          <p:nvPr/>
        </p:nvGrpSpPr>
        <p:grpSpPr bwMode="auto">
          <a:xfrm>
            <a:off x="5654675" y="3300413"/>
            <a:ext cx="669925" cy="1881187"/>
            <a:chOff x="4201" y="1705"/>
            <a:chExt cx="311" cy="807"/>
          </a:xfrm>
        </p:grpSpPr>
        <p:sp>
          <p:nvSpPr>
            <p:cNvPr id="69679" name="Text Box 47"/>
            <p:cNvSpPr txBox="1">
              <a:spLocks noChangeArrowheads="1"/>
            </p:cNvSpPr>
            <p:nvPr/>
          </p:nvSpPr>
          <p:spPr bwMode="auto">
            <a:xfrm>
              <a:off x="4272" y="1776"/>
              <a:ext cx="24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r>
                <a:rPr lang="en-US" altLang="en-US" sz="2400" b="1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</a:rPr>
                <a:t>0.85</a:t>
              </a:r>
            </a:p>
          </p:txBody>
        </p:sp>
        <p:sp>
          <p:nvSpPr>
            <p:cNvPr id="69680" name="Text Box 48"/>
            <p:cNvSpPr txBox="1">
              <a:spLocks noChangeArrowheads="1"/>
            </p:cNvSpPr>
            <p:nvPr/>
          </p:nvSpPr>
          <p:spPr bwMode="auto">
            <a:xfrm>
              <a:off x="4272" y="1968"/>
              <a:ext cx="24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r>
                <a:rPr lang="en-US" altLang="en-US" sz="2400" b="1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</a:rPr>
                <a:t>0.9</a:t>
              </a:r>
            </a:p>
          </p:txBody>
        </p:sp>
        <p:sp>
          <p:nvSpPr>
            <p:cNvPr id="69681" name="Text Box 49"/>
            <p:cNvSpPr txBox="1">
              <a:spLocks noChangeArrowheads="1"/>
            </p:cNvSpPr>
            <p:nvPr/>
          </p:nvSpPr>
          <p:spPr bwMode="auto">
            <a:xfrm>
              <a:off x="4272" y="2208"/>
              <a:ext cx="24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r>
                <a:rPr lang="en-US" altLang="en-US" sz="2400" b="1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</a:rPr>
                <a:t>0.95</a:t>
              </a:r>
            </a:p>
          </p:txBody>
        </p:sp>
        <p:sp>
          <p:nvSpPr>
            <p:cNvPr id="69682" name="Oval 50"/>
            <p:cNvSpPr>
              <a:spLocks noChangeArrowheads="1"/>
            </p:cNvSpPr>
            <p:nvPr/>
          </p:nvSpPr>
          <p:spPr bwMode="auto">
            <a:xfrm>
              <a:off x="4201" y="227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83" name="Oval 51"/>
            <p:cNvSpPr>
              <a:spLocks noChangeArrowheads="1"/>
            </p:cNvSpPr>
            <p:nvPr/>
          </p:nvSpPr>
          <p:spPr bwMode="auto">
            <a:xfrm>
              <a:off x="4201" y="208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84" name="Oval 52"/>
            <p:cNvSpPr>
              <a:spLocks noChangeArrowheads="1"/>
            </p:cNvSpPr>
            <p:nvPr/>
          </p:nvSpPr>
          <p:spPr bwMode="auto">
            <a:xfrm>
              <a:off x="4201" y="189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85" name="Oval 53"/>
            <p:cNvSpPr>
              <a:spLocks noChangeArrowheads="1"/>
            </p:cNvSpPr>
            <p:nvPr/>
          </p:nvSpPr>
          <p:spPr bwMode="auto">
            <a:xfrm>
              <a:off x="4201" y="1705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86" name="Oval 54"/>
            <p:cNvSpPr>
              <a:spLocks noChangeArrowheads="1"/>
            </p:cNvSpPr>
            <p:nvPr/>
          </p:nvSpPr>
          <p:spPr bwMode="auto">
            <a:xfrm>
              <a:off x="4201" y="246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69687" name="Group 55"/>
          <p:cNvGrpSpPr>
            <a:grpSpLocks/>
          </p:cNvGrpSpPr>
          <p:nvPr/>
        </p:nvGrpSpPr>
        <p:grpSpPr bwMode="auto">
          <a:xfrm>
            <a:off x="4191000" y="2438400"/>
            <a:ext cx="1344613" cy="954088"/>
            <a:chOff x="3504" y="1344"/>
            <a:chExt cx="624" cy="409"/>
          </a:xfrm>
        </p:grpSpPr>
        <p:sp>
          <p:nvSpPr>
            <p:cNvPr id="69688" name="Text Box 56"/>
            <p:cNvSpPr txBox="1">
              <a:spLocks noChangeArrowheads="1"/>
            </p:cNvSpPr>
            <p:nvPr/>
          </p:nvSpPr>
          <p:spPr bwMode="auto">
            <a:xfrm rot="16200000">
              <a:off x="3480" y="1368"/>
              <a:ext cx="24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r"/>
              <a:r>
                <a:rPr lang="en-US" altLang="en-US" sz="2400" b="1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</a:rPr>
                <a:t>0.35</a:t>
              </a:r>
            </a:p>
          </p:txBody>
        </p:sp>
        <p:sp>
          <p:nvSpPr>
            <p:cNvPr id="69689" name="Text Box 57"/>
            <p:cNvSpPr txBox="1">
              <a:spLocks noChangeArrowheads="1"/>
            </p:cNvSpPr>
            <p:nvPr/>
          </p:nvSpPr>
          <p:spPr bwMode="auto">
            <a:xfrm rot="16200000">
              <a:off x="3720" y="1368"/>
              <a:ext cx="24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r"/>
              <a:r>
                <a:rPr lang="en-US" altLang="en-US" sz="2400" b="1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</a:rPr>
                <a:t>0.50</a:t>
              </a:r>
            </a:p>
          </p:txBody>
        </p:sp>
        <p:sp>
          <p:nvSpPr>
            <p:cNvPr id="69690" name="Text Box 58"/>
            <p:cNvSpPr txBox="1">
              <a:spLocks noChangeArrowheads="1"/>
            </p:cNvSpPr>
            <p:nvPr/>
          </p:nvSpPr>
          <p:spPr bwMode="auto">
            <a:xfrm rot="16200000">
              <a:off x="3912" y="1368"/>
              <a:ext cx="24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r"/>
              <a:r>
                <a:rPr lang="en-US" altLang="en-US" sz="2400" b="1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</a:rPr>
                <a:t>0.65</a:t>
              </a:r>
            </a:p>
          </p:txBody>
        </p:sp>
        <p:sp>
          <p:nvSpPr>
            <p:cNvPr id="69691" name="Oval 59"/>
            <p:cNvSpPr>
              <a:spLocks noChangeArrowheads="1"/>
            </p:cNvSpPr>
            <p:nvPr/>
          </p:nvSpPr>
          <p:spPr bwMode="auto">
            <a:xfrm>
              <a:off x="3819" y="1705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92" name="Oval 60"/>
            <p:cNvSpPr>
              <a:spLocks noChangeArrowheads="1"/>
            </p:cNvSpPr>
            <p:nvPr/>
          </p:nvSpPr>
          <p:spPr bwMode="auto">
            <a:xfrm>
              <a:off x="3613" y="1705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93" name="Oval 61"/>
            <p:cNvSpPr>
              <a:spLocks noChangeArrowheads="1"/>
            </p:cNvSpPr>
            <p:nvPr/>
          </p:nvSpPr>
          <p:spPr bwMode="auto">
            <a:xfrm>
              <a:off x="4001" y="1705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69694" name="Group 62"/>
          <p:cNvGrpSpPr>
            <a:grpSpLocks/>
          </p:cNvGrpSpPr>
          <p:nvPr/>
        </p:nvGrpSpPr>
        <p:grpSpPr bwMode="auto">
          <a:xfrm>
            <a:off x="3657600" y="3336925"/>
            <a:ext cx="2066925" cy="447675"/>
            <a:chOff x="3264" y="1728"/>
            <a:chExt cx="960" cy="192"/>
          </a:xfrm>
        </p:grpSpPr>
        <p:sp>
          <p:nvSpPr>
            <p:cNvPr id="69695" name="Rectangle 63"/>
            <p:cNvSpPr>
              <a:spLocks noChangeArrowheads="1"/>
            </p:cNvSpPr>
            <p:nvPr/>
          </p:nvSpPr>
          <p:spPr bwMode="auto">
            <a:xfrm>
              <a:off x="3264" y="1728"/>
              <a:ext cx="192" cy="192"/>
            </a:xfrm>
            <a:prstGeom prst="rect">
              <a:avLst/>
            </a:prstGeom>
            <a:solidFill>
              <a:srgbClr val="68226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96" name="Rectangle 64"/>
            <p:cNvSpPr>
              <a:spLocks noChangeArrowheads="1"/>
            </p:cNvSpPr>
            <p:nvPr/>
          </p:nvSpPr>
          <p:spPr bwMode="auto">
            <a:xfrm>
              <a:off x="3456" y="1728"/>
              <a:ext cx="192" cy="192"/>
            </a:xfrm>
            <a:prstGeom prst="rect">
              <a:avLst/>
            </a:prstGeom>
            <a:solidFill>
              <a:srgbClr val="95318B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97" name="Rectangle 65"/>
            <p:cNvSpPr>
              <a:spLocks noChangeArrowheads="1"/>
            </p:cNvSpPr>
            <p:nvPr/>
          </p:nvSpPr>
          <p:spPr bwMode="auto">
            <a:xfrm>
              <a:off x="3648" y="1728"/>
              <a:ext cx="192" cy="192"/>
            </a:xfrm>
            <a:prstGeom prst="rect">
              <a:avLst/>
            </a:prstGeom>
            <a:solidFill>
              <a:srgbClr val="BF3FB3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98" name="Rectangle 66"/>
            <p:cNvSpPr>
              <a:spLocks noChangeArrowheads="1"/>
            </p:cNvSpPr>
            <p:nvPr/>
          </p:nvSpPr>
          <p:spPr bwMode="auto">
            <a:xfrm>
              <a:off x="3840" y="1728"/>
              <a:ext cx="192" cy="192"/>
            </a:xfrm>
            <a:prstGeom prst="rect">
              <a:avLst/>
            </a:prstGeom>
            <a:solidFill>
              <a:srgbClr val="D379CA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699" name="Rectangle 67"/>
            <p:cNvSpPr>
              <a:spLocks noChangeArrowheads="1"/>
            </p:cNvSpPr>
            <p:nvPr/>
          </p:nvSpPr>
          <p:spPr bwMode="auto">
            <a:xfrm>
              <a:off x="4032" y="1728"/>
              <a:ext cx="192" cy="192"/>
            </a:xfrm>
            <a:prstGeom prst="rect">
              <a:avLst/>
            </a:prstGeom>
            <a:solidFill>
              <a:srgbClr val="E5AFE0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69700" name="WordArt 68"/>
          <p:cNvSpPr>
            <a:spLocks noChangeArrowheads="1" noChangeShapeType="1" noTextEdit="1"/>
          </p:cNvSpPr>
          <p:nvPr/>
        </p:nvSpPr>
        <p:spPr bwMode="auto">
          <a:xfrm>
            <a:off x="3886200" y="1371600"/>
            <a:ext cx="1676400" cy="3619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 dirty="0">
                <a:ln w="12700" cap="sq">
                  <a:solidFill>
                    <a:srgbClr val="EAEAEA"/>
                  </a:solidFill>
                  <a:round/>
                  <a:headEnd type="none" w="sm" len="sm"/>
                  <a:tailEnd type="none" w="sm" len="sm"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/>
                  </a:outerShdw>
                </a:effectLst>
                <a:latin typeface="Arial Black" panose="020B0A04020102020204" pitchFamily="34" charset="0"/>
              </a:rPr>
              <a:t>An Example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9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9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9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9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9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9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US" dirty="0" err="1"/>
              <a:t>Phong</a:t>
            </a:r>
            <a:r>
              <a:rPr lang="en-IE" altLang="en-US" dirty="0"/>
              <a:t> Surface Rendering</a:t>
            </a:r>
            <a:endParaRPr lang="en-GB" altLang="en-US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/>
            <a:endParaRPr lang="en-GB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19C058-A980-436C-9B33-2190C673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06F87-1D89-40E7-90EF-16868F14399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0724" name="Freeform 4"/>
          <p:cNvSpPr>
            <a:spLocks/>
          </p:cNvSpPr>
          <p:nvPr/>
        </p:nvSpPr>
        <p:spPr bwMode="auto">
          <a:xfrm>
            <a:off x="647700" y="2549525"/>
            <a:ext cx="2992438" cy="3063875"/>
          </a:xfrm>
          <a:custGeom>
            <a:avLst/>
            <a:gdLst>
              <a:gd name="T0" fmla="*/ 1885 w 1885"/>
              <a:gd name="T1" fmla="*/ 0 h 2446"/>
              <a:gd name="T2" fmla="*/ 0 w 1885"/>
              <a:gd name="T3" fmla="*/ 1234 h 2446"/>
              <a:gd name="T4" fmla="*/ 845 w 1885"/>
              <a:gd name="T5" fmla="*/ 2446 h 2446"/>
              <a:gd name="T6" fmla="*/ 1885 w 1885"/>
              <a:gd name="T7" fmla="*/ 0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85" h="2446">
                <a:moveTo>
                  <a:pt x="1885" y="0"/>
                </a:moveTo>
                <a:lnTo>
                  <a:pt x="0" y="1234"/>
                </a:lnTo>
                <a:lnTo>
                  <a:pt x="845" y="2446"/>
                </a:lnTo>
                <a:lnTo>
                  <a:pt x="1885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725" name="Line 5"/>
          <p:cNvSpPr>
            <a:spLocks noChangeShapeType="1"/>
          </p:cNvSpPr>
          <p:nvPr/>
        </p:nvSpPr>
        <p:spPr bwMode="auto">
          <a:xfrm>
            <a:off x="500063" y="4864100"/>
            <a:ext cx="3432175" cy="0"/>
          </a:xfrm>
          <a:prstGeom prst="line">
            <a:avLst/>
          </a:prstGeom>
          <a:noFill/>
          <a:ln w="3175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726" name="Line 6"/>
          <p:cNvSpPr>
            <a:spLocks noChangeShapeType="1"/>
          </p:cNvSpPr>
          <p:nvPr/>
        </p:nvSpPr>
        <p:spPr bwMode="auto">
          <a:xfrm flipV="1">
            <a:off x="3627438" y="2371725"/>
            <a:ext cx="985837" cy="188913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727" name="Line 7"/>
          <p:cNvSpPr>
            <a:spLocks noChangeShapeType="1"/>
          </p:cNvSpPr>
          <p:nvPr/>
        </p:nvSpPr>
        <p:spPr bwMode="auto">
          <a:xfrm flipV="1">
            <a:off x="660400" y="3155950"/>
            <a:ext cx="107950" cy="938213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>
            <a:off x="1990725" y="5592763"/>
            <a:ext cx="881063" cy="333375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729" name="Line 9"/>
          <p:cNvSpPr>
            <a:spLocks noChangeShapeType="1"/>
          </p:cNvSpPr>
          <p:nvPr/>
        </p:nvSpPr>
        <p:spPr bwMode="auto">
          <a:xfrm flipV="1">
            <a:off x="1325563" y="4311650"/>
            <a:ext cx="677862" cy="557213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730" name="Text Box 10"/>
          <p:cNvSpPr txBox="1">
            <a:spLocks noChangeArrowheads="1"/>
          </p:cNvSpPr>
          <p:nvPr/>
        </p:nvSpPr>
        <p:spPr bwMode="auto">
          <a:xfrm>
            <a:off x="1925638" y="404495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IE" alt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E" altLang="en-US" sz="2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alt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31" name="Text Box 11"/>
          <p:cNvSpPr txBox="1">
            <a:spLocks noChangeArrowheads="1"/>
          </p:cNvSpPr>
          <p:nvPr/>
        </p:nvSpPr>
        <p:spPr bwMode="auto">
          <a:xfrm>
            <a:off x="623888" y="2693988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IE" alt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E" altLang="en-US" sz="2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alt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32" name="Text Box 12"/>
          <p:cNvSpPr txBox="1">
            <a:spLocks noChangeArrowheads="1"/>
          </p:cNvSpPr>
          <p:nvPr/>
        </p:nvSpPr>
        <p:spPr bwMode="auto">
          <a:xfrm>
            <a:off x="2786063" y="5605463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IE" alt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E" altLang="en-US" sz="2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alt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33" name="Text Box 13"/>
          <p:cNvSpPr txBox="1">
            <a:spLocks noChangeArrowheads="1"/>
          </p:cNvSpPr>
          <p:nvPr/>
        </p:nvSpPr>
        <p:spPr bwMode="auto">
          <a:xfrm>
            <a:off x="4556125" y="2106613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IE" alt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E" altLang="en-US" sz="2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alt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34" name="Text Box 14"/>
          <p:cNvSpPr txBox="1">
            <a:spLocks noChangeArrowheads="1"/>
          </p:cNvSpPr>
          <p:nvPr/>
        </p:nvSpPr>
        <p:spPr bwMode="auto">
          <a:xfrm>
            <a:off x="2909888" y="4532313"/>
            <a:ext cx="1123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IE" altLang="en-US"/>
              <a:t>Scan line</a:t>
            </a:r>
            <a:endParaRPr lang="en-GB" altLang="en-US"/>
          </a:p>
        </p:txBody>
      </p:sp>
      <p:graphicFrame>
        <p:nvGraphicFramePr>
          <p:cNvPr id="30735" name="Object 15"/>
          <p:cNvGraphicFramePr>
            <a:graphicFrameLocks noChangeAspect="1"/>
          </p:cNvGraphicFramePr>
          <p:nvPr/>
        </p:nvGraphicFramePr>
        <p:xfrm>
          <a:off x="4889500" y="2551113"/>
          <a:ext cx="3900488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1" name="Equation" r:id="rId4" imgW="1777680" imgH="431640" progId="Equation.3">
                  <p:embed/>
                </p:oleObj>
              </mc:Choice>
              <mc:Fallback>
                <p:oleObj name="Equation" r:id="rId4" imgW="1777680" imgH="431640" progId="Equation.3">
                  <p:embed/>
                  <p:pic>
                    <p:nvPicPr>
                      <p:cNvPr id="3073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0" y="2551113"/>
                        <a:ext cx="3900488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6" name="Line 16"/>
          <p:cNvSpPr>
            <a:spLocks noChangeShapeType="1"/>
          </p:cNvSpPr>
          <p:nvPr/>
        </p:nvSpPr>
        <p:spPr bwMode="auto">
          <a:xfrm>
            <a:off x="2395538" y="4857750"/>
            <a:ext cx="831850" cy="84138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737" name="Text Box 17"/>
          <p:cNvSpPr txBox="1">
            <a:spLocks noChangeArrowheads="1"/>
          </p:cNvSpPr>
          <p:nvPr/>
        </p:nvSpPr>
        <p:spPr bwMode="auto">
          <a:xfrm>
            <a:off x="3078163" y="487045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IE" alt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E" altLang="en-US" sz="2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GB" alt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0738" name="Object 18"/>
          <p:cNvGraphicFramePr>
            <a:graphicFrameLocks noChangeAspect="1"/>
          </p:cNvGraphicFramePr>
          <p:nvPr/>
        </p:nvGraphicFramePr>
        <p:xfrm>
          <a:off x="4902200" y="3654425"/>
          <a:ext cx="3929063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2" name="Equation" r:id="rId6" imgW="1790640" imgH="431640" progId="Equation.3">
                  <p:embed/>
                </p:oleObj>
              </mc:Choice>
              <mc:Fallback>
                <p:oleObj name="Equation" r:id="rId6" imgW="1790640" imgH="431640" progId="Equation.3">
                  <p:embed/>
                  <p:pic>
                    <p:nvPicPr>
                      <p:cNvPr id="30738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2200" y="3654425"/>
                        <a:ext cx="3929063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9" name="Line 19"/>
          <p:cNvSpPr>
            <a:spLocks noChangeShapeType="1"/>
          </p:cNvSpPr>
          <p:nvPr/>
        </p:nvSpPr>
        <p:spPr bwMode="auto">
          <a:xfrm flipV="1">
            <a:off x="1931988" y="4562475"/>
            <a:ext cx="714375" cy="307975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740" name="Text Box 20"/>
          <p:cNvSpPr txBox="1">
            <a:spLocks noChangeArrowheads="1"/>
          </p:cNvSpPr>
          <p:nvPr/>
        </p:nvSpPr>
        <p:spPr bwMode="auto">
          <a:xfrm>
            <a:off x="2595563" y="425767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IE" alt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E" altLang="en-US" sz="2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GB" alt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41" name="Text Box 21"/>
          <p:cNvSpPr txBox="1">
            <a:spLocks noChangeArrowheads="1"/>
          </p:cNvSpPr>
          <p:nvPr/>
        </p:nvSpPr>
        <p:spPr bwMode="auto">
          <a:xfrm>
            <a:off x="1677988" y="474503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IE" alt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GB" alt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0742" name="Object 22"/>
          <p:cNvGraphicFramePr>
            <a:graphicFrameLocks noChangeAspect="1"/>
          </p:cNvGraphicFramePr>
          <p:nvPr/>
        </p:nvGraphicFramePr>
        <p:xfrm>
          <a:off x="4870450" y="4735513"/>
          <a:ext cx="4040188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" name="Equation" r:id="rId8" imgW="1841400" imgH="457200" progId="Equation.3">
                  <p:embed/>
                </p:oleObj>
              </mc:Choice>
              <mc:Fallback>
                <p:oleObj name="Equation" r:id="rId8" imgW="1841400" imgH="457200" progId="Equation.3">
                  <p:embed/>
                  <p:pic>
                    <p:nvPicPr>
                      <p:cNvPr id="30742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0450" y="4735513"/>
                        <a:ext cx="4040188" cy="100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0" grpId="0"/>
      <p:bldP spid="30737" grpId="0"/>
      <p:bldP spid="30740" grpId="0"/>
      <p:bldP spid="3074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Additional: Transforming </a:t>
            </a:r>
            <a:r>
              <a:rPr lang="en-US" dirty="0" err="1"/>
              <a:t>Normals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6" y="1937802"/>
            <a:ext cx="6984127" cy="412698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5A75-DE3D-4ECE-A10C-751DD4E8FAE1}" type="datetime1">
              <a:rPr lang="en-US" smtClean="0"/>
              <a:t>1/28/2026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06F87-1D89-40E7-90EF-16868F14399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426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US" sz="3200" dirty="0" err="1"/>
              <a:t>Gouraud</a:t>
            </a:r>
            <a:r>
              <a:rPr lang="en-IE" altLang="en-US" sz="3200" dirty="0"/>
              <a:t> Vs Phong Surface Rendering</a:t>
            </a:r>
            <a:endParaRPr lang="en-GB" alt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BCE96C-836D-445E-A223-2C59BF621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F3BAF-8CD2-4D0E-B823-C70B65421C7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5014913" y="4751388"/>
            <a:ext cx="3695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IE" altLang="en-US" sz="2400"/>
              <a:t>Phong Surface Rendering</a:t>
            </a:r>
            <a:endParaRPr lang="en-GB" altLang="en-US" sz="2400"/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290513" y="4751388"/>
            <a:ext cx="4000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IE" altLang="en-US" sz="2400" dirty="0" err="1"/>
              <a:t>Gouraud</a:t>
            </a:r>
            <a:r>
              <a:rPr lang="en-IE" altLang="en-US" sz="2400" dirty="0"/>
              <a:t> Surface Rendering</a:t>
            </a:r>
            <a:endParaRPr lang="en-GB" altLang="en-US" sz="2400" dirty="0"/>
          </a:p>
        </p:txBody>
      </p:sp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1670050"/>
            <a:ext cx="4498975" cy="299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925" y="1670050"/>
            <a:ext cx="4498975" cy="299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9466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69807-987A-421A-B753-A7753FC3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76" y="94312"/>
            <a:ext cx="7792573" cy="495486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Gouraud</a:t>
            </a:r>
            <a:r>
              <a:rPr lang="en-US" b="1" dirty="0"/>
              <a:t> Shading				</a:t>
            </a:r>
            <a:r>
              <a:rPr lang="en-US" b="1" dirty="0" err="1"/>
              <a:t>Phong</a:t>
            </a:r>
            <a:r>
              <a:rPr lang="en-US" b="1" dirty="0"/>
              <a:t> Shading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F258DA-5287-4114-951F-A3FD38C0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7C93-7D82-4F69-9EC6-20F0964F1AA1}" type="datetime1">
              <a:rPr lang="en-US" smtClean="0"/>
              <a:t>1/28/2026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072FD-BB17-4DCC-A862-ECC54EE9A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F3BAF-8CD2-4D0E-B823-C70B65421C7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296F89-987A-44A2-86A2-15560D1A36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1" t="36841" r="20588" b="24466"/>
          <a:stretch/>
        </p:blipFill>
        <p:spPr>
          <a:xfrm>
            <a:off x="722777" y="692885"/>
            <a:ext cx="2782555" cy="27234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DB6625-E22E-4DCF-93B9-6FB52F18C2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75" t="35744" r="20025" b="24007"/>
          <a:stretch/>
        </p:blipFill>
        <p:spPr>
          <a:xfrm>
            <a:off x="722778" y="3739021"/>
            <a:ext cx="2782555" cy="27998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857FA5-4757-414C-996E-B83E32FA65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76" t="36666" r="19924" b="24187"/>
          <a:stretch/>
        </p:blipFill>
        <p:spPr>
          <a:xfrm>
            <a:off x="5526631" y="3739021"/>
            <a:ext cx="2782555" cy="27264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122FD7-3450-4244-B01B-6F842359F3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7" t="36487" r="19823" b="24546"/>
          <a:stretch/>
        </p:blipFill>
        <p:spPr>
          <a:xfrm>
            <a:off x="5525184" y="718273"/>
            <a:ext cx="2782555" cy="27107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98F585-9456-4B8F-8007-60DFF5585548}"/>
              </a:ext>
            </a:extLst>
          </p:cNvPr>
          <p:cNvSpPr txBox="1"/>
          <p:nvPr/>
        </p:nvSpPr>
        <p:spPr>
          <a:xfrm>
            <a:off x="3740727" y="1865745"/>
            <a:ext cx="1542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Sector = 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2A4F89-FAC5-4CFD-B765-342FF66EB778}"/>
              </a:ext>
            </a:extLst>
          </p:cNvPr>
          <p:cNvSpPr txBox="1"/>
          <p:nvPr/>
        </p:nvSpPr>
        <p:spPr>
          <a:xfrm>
            <a:off x="3647763" y="4954301"/>
            <a:ext cx="163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Sector = 36</a:t>
            </a:r>
          </a:p>
        </p:txBody>
      </p:sp>
    </p:spTree>
    <p:extLst>
      <p:ext uri="{BB962C8B-B14F-4D97-AF65-F5344CB8AC3E}">
        <p14:creationId xmlns:p14="http://schemas.microsoft.com/office/powerpoint/2010/main" val="357795701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2CC91-9DF9-4BA0-A7AD-B94BBB479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22" y="557430"/>
            <a:ext cx="7886700" cy="631130"/>
          </a:xfrm>
        </p:spPr>
        <p:txBody>
          <a:bodyPr/>
          <a:lstStyle/>
          <a:p>
            <a:pPr algn="ctr"/>
            <a:r>
              <a:rPr lang="en-US" dirty="0"/>
              <a:t>B2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858AD7C-408A-4C0C-AE61-1CD196B6A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626" y="1951672"/>
            <a:ext cx="3699772" cy="28776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DF7D5A-76D8-483C-A952-CCA2EDD7F801}"/>
              </a:ext>
            </a:extLst>
          </p:cNvPr>
          <p:cNvSpPr txBox="1"/>
          <p:nvPr/>
        </p:nvSpPr>
        <p:spPr>
          <a:xfrm>
            <a:off x="8267131" y="4027774"/>
            <a:ext cx="29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D63A2-58D0-406C-9796-95C6512E67B2}"/>
              </a:ext>
            </a:extLst>
          </p:cNvPr>
          <p:cNvSpPr txBox="1"/>
          <p:nvPr/>
        </p:nvSpPr>
        <p:spPr>
          <a:xfrm>
            <a:off x="6279429" y="3429000"/>
            <a:ext cx="29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9C2E0-82B7-4FBA-A10B-2F2D83D1DB60}"/>
              </a:ext>
            </a:extLst>
          </p:cNvPr>
          <p:cNvSpPr txBox="1"/>
          <p:nvPr/>
        </p:nvSpPr>
        <p:spPr>
          <a:xfrm>
            <a:off x="5756950" y="2318739"/>
            <a:ext cx="29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466554-0470-469D-8095-47F65B35C61A}"/>
              </a:ext>
            </a:extLst>
          </p:cNvPr>
          <p:cNvSpPr txBox="1"/>
          <p:nvPr/>
        </p:nvSpPr>
        <p:spPr>
          <a:xfrm>
            <a:off x="323577" y="1951672"/>
            <a:ext cx="50819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a 3D satellite with 3 pivot points</a:t>
            </a:r>
          </a:p>
          <a:p>
            <a:pPr marL="300038" indent="-300038">
              <a:buAutoNum type="romanLcParenR"/>
            </a:pPr>
            <a:r>
              <a:rPr lang="en-US" dirty="0"/>
              <a:t>The solar panels and the body are cubic shaped.</a:t>
            </a:r>
          </a:p>
          <a:p>
            <a:pPr marL="300038" indent="-300038">
              <a:buAutoNum type="romanLcParenR"/>
            </a:pPr>
            <a:r>
              <a:rPr lang="en-US" dirty="0"/>
              <a:t> Whole body can move in any direction</a:t>
            </a:r>
          </a:p>
          <a:p>
            <a:pPr marL="300038" indent="-300038">
              <a:buAutoNum type="romanLcParenR"/>
            </a:pPr>
            <a:r>
              <a:rPr lang="en-US" dirty="0"/>
              <a:t> The solar panels can rotate back and forth like fold and unfold</a:t>
            </a:r>
          </a:p>
          <a:p>
            <a:pPr marL="300038" indent="-300038">
              <a:buFontTx/>
              <a:buAutoNum type="romanLcParenR"/>
            </a:pPr>
            <a:r>
              <a:rPr lang="en-US" dirty="0"/>
              <a:t>The antenna can be tilt ups and downs centering pivot point 3 </a:t>
            </a:r>
          </a:p>
          <a:p>
            <a:pPr marL="300038" indent="-300038">
              <a:buFontTx/>
              <a:buAutoNum type="romanLcParenR"/>
            </a:pPr>
            <a:r>
              <a:rPr lang="en-US" dirty="0"/>
              <a:t>All the transformations are controllable by keyboard. </a:t>
            </a:r>
          </a:p>
        </p:txBody>
      </p:sp>
    </p:spTree>
    <p:extLst>
      <p:ext uri="{BB962C8B-B14F-4D97-AF65-F5344CB8AC3E}">
        <p14:creationId xmlns:p14="http://schemas.microsoft.com/office/powerpoint/2010/main" val="416057192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40CE-3A4E-4584-9B86-D36EB5F5A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191" y="208662"/>
            <a:ext cx="7886700" cy="832975"/>
          </a:xfrm>
        </p:spPr>
        <p:txBody>
          <a:bodyPr/>
          <a:lstStyle/>
          <a:p>
            <a:r>
              <a:rPr lang="en-US" dirty="0"/>
              <a:t>Assignment B1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261EB3-AA71-489F-BB17-BE13474B1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F3BAF-8CD2-4D0E-B823-C70B65421C7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A4FDC-271A-4B76-8DFA-B95D5ED89160}"/>
              </a:ext>
            </a:extLst>
          </p:cNvPr>
          <p:cNvSpPr txBox="1"/>
          <p:nvPr/>
        </p:nvSpPr>
        <p:spPr>
          <a:xfrm>
            <a:off x="380940" y="1093372"/>
            <a:ext cx="454964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r>
              <a:rPr lang="en-US" sz="1600" spc="-1" dirty="0">
                <a:solidFill>
                  <a:schemeClr val="dk1"/>
                </a:solidFill>
              </a:rPr>
              <a:t>Implement lighting on your  previous assignment or project.</a:t>
            </a:r>
            <a:endParaRPr lang="en-GB" sz="1600" spc="-1" dirty="0">
              <a:solidFill>
                <a:srgbClr val="000000"/>
              </a:solidFill>
              <a:latin typeface="Arial"/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r>
              <a:rPr lang="en-US" sz="1600" spc="-1" dirty="0">
                <a:solidFill>
                  <a:schemeClr val="dk1"/>
                </a:solidFill>
              </a:rPr>
              <a:t>Your scene should have multiple point lights, directional light, spot light (with single cut-off angle)and emissive light.</a:t>
            </a:r>
            <a:endParaRPr lang="en-GB" sz="1600" spc="-1" dirty="0">
              <a:solidFill>
                <a:srgbClr val="000000"/>
              </a:solidFill>
              <a:latin typeface="Arial"/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r>
              <a:rPr lang="en-US" sz="1600" spc="-1" dirty="0">
                <a:solidFill>
                  <a:schemeClr val="dk1"/>
                </a:solidFill>
              </a:rPr>
              <a:t>Use keys 1 to turn on and off directional light, 2 for point lights , 3 for spot light respectively.</a:t>
            </a:r>
            <a:endParaRPr lang="en-GB" sz="1600" spc="-1" dirty="0">
              <a:solidFill>
                <a:srgbClr val="000000"/>
              </a:solidFill>
              <a:latin typeface="Arial"/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r>
              <a:rPr lang="en-US" sz="1600" spc="-1" dirty="0">
                <a:solidFill>
                  <a:schemeClr val="dk1"/>
                </a:solidFill>
              </a:rPr>
              <a:t>Use keys 5, 6 and 7 to turn on and off ambient light, diffuse light and specular light respectively.</a:t>
            </a: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r>
              <a:rPr lang="en-GB" sz="1600" spc="-1" dirty="0">
                <a:solidFill>
                  <a:schemeClr val="dk1"/>
                </a:solidFill>
              </a:rPr>
              <a:t>Implement your own version of </a:t>
            </a:r>
            <a:r>
              <a:rPr lang="en-GB" sz="1600" b="1" spc="-1" dirty="0" err="1">
                <a:solidFill>
                  <a:schemeClr val="dk1"/>
                </a:solidFill>
              </a:rPr>
              <a:t>glm</a:t>
            </a:r>
            <a:r>
              <a:rPr lang="en-GB" sz="1600" b="1" spc="-1" dirty="0">
                <a:solidFill>
                  <a:schemeClr val="dk1"/>
                </a:solidFill>
              </a:rPr>
              <a:t>:: projection </a:t>
            </a:r>
            <a:r>
              <a:rPr lang="en-GB" sz="1600" spc="-1" dirty="0">
                <a:solidFill>
                  <a:schemeClr val="dk1"/>
                </a:solidFill>
              </a:rPr>
              <a:t>function.</a:t>
            </a: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r>
              <a:rPr lang="en-GB" sz="1600" spc="-1" dirty="0">
                <a:solidFill>
                  <a:schemeClr val="dk1"/>
                </a:solidFill>
              </a:rPr>
              <a:t>Divide the viewport in 4 equal parts and control the scene of each viewport with input user input. For example: </a:t>
            </a: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endParaRPr lang="en-GB" sz="1600" spc="-1" dirty="0">
              <a:solidFill>
                <a:schemeClr val="dk1"/>
              </a:solidFill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endParaRPr lang="en-GB" sz="1600" spc="-1" dirty="0">
              <a:solidFill>
                <a:schemeClr val="dk1"/>
              </a:solidFill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endParaRPr lang="en-GB" sz="1600" spc="-1" dirty="0">
              <a:solidFill>
                <a:schemeClr val="dk1"/>
              </a:solidFill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endParaRPr lang="en-GB" sz="1600" spc="-1" dirty="0">
              <a:solidFill>
                <a:schemeClr val="dk1"/>
              </a:solidFill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endParaRPr lang="en-GB" sz="1600" spc="-1" dirty="0">
              <a:solidFill>
                <a:schemeClr val="dk1"/>
              </a:solidFill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endParaRPr lang="en-GB" sz="1600" spc="-1" dirty="0">
              <a:solidFill>
                <a:schemeClr val="dk1"/>
              </a:solidFill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r>
              <a:rPr lang="en-GB" sz="1600" spc="-1" dirty="0">
                <a:solidFill>
                  <a:schemeClr val="dk1"/>
                </a:solidFill>
              </a:rPr>
              <a:t>Print the controls and key actions on console. </a:t>
            </a: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endParaRPr lang="en-GB" sz="1600" spc="-1" dirty="0">
              <a:solidFill>
                <a:schemeClr val="dk1"/>
              </a:solidFill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endParaRPr lang="en-GB" sz="1600" spc="-1" dirty="0">
              <a:solidFill>
                <a:schemeClr val="dk1"/>
              </a:solidFill>
            </a:endParaRPr>
          </a:p>
        </p:txBody>
      </p:sp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C1EE03BE-ADF2-4891-B2C0-6EE531D62498}"/>
              </a:ext>
            </a:extLst>
          </p:cNvPr>
          <p:cNvGraphicFramePr>
            <a:graphicFrameLocks noGrp="1"/>
          </p:cNvGraphicFramePr>
          <p:nvPr/>
        </p:nvGraphicFramePr>
        <p:xfrm>
          <a:off x="863208" y="4758788"/>
          <a:ext cx="1863361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6890">
                  <a:extLst>
                    <a:ext uri="{9D8B030D-6E8A-4147-A177-3AD203B41FA5}">
                      <a16:colId xmlns:a16="http://schemas.microsoft.com/office/drawing/2014/main" val="402639008"/>
                    </a:ext>
                  </a:extLst>
                </a:gridCol>
                <a:gridCol w="896471">
                  <a:extLst>
                    <a:ext uri="{9D8B030D-6E8A-4147-A177-3AD203B41FA5}">
                      <a16:colId xmlns:a16="http://schemas.microsoft.com/office/drawing/2014/main" val="2994822592"/>
                    </a:ext>
                  </a:extLst>
                </a:gridCol>
              </a:tblGrid>
              <a:tr h="484093">
                <a:tc>
                  <a:txBody>
                    <a:bodyPr/>
                    <a:lstStyle/>
                    <a:p>
                      <a:r>
                        <a:rPr lang="en-US" dirty="0"/>
                        <a:t>Combine Lighting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Ambient Only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325438"/>
                  </a:ext>
                </a:extLst>
              </a:tr>
              <a:tr h="484093">
                <a:tc>
                  <a:txBody>
                    <a:bodyPr/>
                    <a:lstStyle/>
                    <a:p>
                      <a:r>
                        <a:rPr lang="en-US" dirty="0"/>
                        <a:t>Diffusive Only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Directional Only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987724"/>
                  </a:ext>
                </a:extLst>
              </a:tr>
            </a:tbl>
          </a:graphicData>
        </a:graphic>
      </p:graphicFrame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BD92C4AA-F68F-43B3-87BD-4003B8293D59}"/>
              </a:ext>
            </a:extLst>
          </p:cNvPr>
          <p:cNvGraphicFramePr>
            <a:graphicFrameLocks noGrp="1"/>
          </p:cNvGraphicFramePr>
          <p:nvPr/>
        </p:nvGraphicFramePr>
        <p:xfrm>
          <a:off x="2896898" y="4758788"/>
          <a:ext cx="1863361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6890">
                  <a:extLst>
                    <a:ext uri="{9D8B030D-6E8A-4147-A177-3AD203B41FA5}">
                      <a16:colId xmlns:a16="http://schemas.microsoft.com/office/drawing/2014/main" val="402639008"/>
                    </a:ext>
                  </a:extLst>
                </a:gridCol>
                <a:gridCol w="896471">
                  <a:extLst>
                    <a:ext uri="{9D8B030D-6E8A-4147-A177-3AD203B41FA5}">
                      <a16:colId xmlns:a16="http://schemas.microsoft.com/office/drawing/2014/main" val="2994822592"/>
                    </a:ext>
                  </a:extLst>
                </a:gridCol>
              </a:tblGrid>
              <a:tr h="484093">
                <a:tc>
                  <a:txBody>
                    <a:bodyPr/>
                    <a:lstStyle/>
                    <a:p>
                      <a:r>
                        <a:rPr lang="en-US" dirty="0"/>
                        <a:t>Isometric View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 View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325438"/>
                  </a:ext>
                </a:extLst>
              </a:tr>
              <a:tr h="484093">
                <a:tc>
                  <a:txBody>
                    <a:bodyPr/>
                    <a:lstStyle/>
                    <a:p>
                      <a:r>
                        <a:rPr lang="en-US" dirty="0"/>
                        <a:t>Front View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Inside View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987724"/>
                  </a:ext>
                </a:extLst>
              </a:tr>
            </a:tbl>
          </a:graphicData>
        </a:graphic>
      </p:graphicFrame>
      <p:pic>
        <p:nvPicPr>
          <p:cNvPr id="8" name="Picture 4" descr="Generic Airplane 3D model">
            <a:extLst>
              <a:ext uri="{FF2B5EF4-FFF2-40B4-BE49-F238E27FC236}">
                <a16:creationId xmlns:a16="http://schemas.microsoft.com/office/drawing/2014/main" id="{3A995C4B-8447-4B0C-B0C7-5607659E7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452" y="3429000"/>
            <a:ext cx="3702608" cy="208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eneric Airplane 3D model">
            <a:extLst>
              <a:ext uri="{FF2B5EF4-FFF2-40B4-BE49-F238E27FC236}">
                <a16:creationId xmlns:a16="http://schemas.microsoft.com/office/drawing/2014/main" id="{5B471CE6-2202-40F8-B4FD-37BFCAD9A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452" y="1242212"/>
            <a:ext cx="3702608" cy="208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32459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You’ll See Today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Lighting Principles</a:t>
            </a:r>
          </a:p>
          <a:p>
            <a:r>
              <a:rPr lang="en-US" dirty="0"/>
              <a:t>Illumination Model</a:t>
            </a:r>
          </a:p>
          <a:p>
            <a:r>
              <a:rPr lang="en-US" dirty="0"/>
              <a:t>Ambient</a:t>
            </a:r>
          </a:p>
          <a:p>
            <a:r>
              <a:rPr lang="en-US" dirty="0"/>
              <a:t>Diffuse</a:t>
            </a:r>
          </a:p>
          <a:p>
            <a:r>
              <a:rPr lang="en-US" dirty="0"/>
              <a:t>Specular</a:t>
            </a:r>
          </a:p>
          <a:p>
            <a:r>
              <a:rPr lang="en-US" dirty="0"/>
              <a:t>Shading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02C-5EEE-4F8F-B495-1FA9176BF6E0}" type="slidenum">
              <a:rPr lang="en-US"/>
              <a:pPr/>
              <a:t>3</a:t>
            </a:fld>
            <a:endParaRPr lang="en-US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40CE-3A4E-4584-9B86-D36EB5F5A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8096"/>
            <a:ext cx="7886700" cy="832975"/>
          </a:xfrm>
        </p:spPr>
        <p:txBody>
          <a:bodyPr/>
          <a:lstStyle/>
          <a:p>
            <a:r>
              <a:rPr lang="en-US" dirty="0"/>
              <a:t>Assignment A1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261EB3-AA71-489F-BB17-BE13474B1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F3BAF-8CD2-4D0E-B823-C70B65421C7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A4FDC-271A-4B76-8DFA-B95D5ED89160}"/>
              </a:ext>
            </a:extLst>
          </p:cNvPr>
          <p:cNvSpPr txBox="1"/>
          <p:nvPr/>
        </p:nvSpPr>
        <p:spPr>
          <a:xfrm>
            <a:off x="380940" y="1093372"/>
            <a:ext cx="454964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r>
              <a:rPr lang="en-US" sz="1600" spc="-1" dirty="0">
                <a:solidFill>
                  <a:schemeClr val="dk1"/>
                </a:solidFill>
              </a:rPr>
              <a:t>Implement lighting on your  previous assignment or project.</a:t>
            </a:r>
            <a:endParaRPr lang="en-GB" sz="1600" spc="-1" dirty="0">
              <a:solidFill>
                <a:srgbClr val="000000"/>
              </a:solidFill>
              <a:latin typeface="Arial"/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r>
              <a:rPr lang="en-US" sz="1600" spc="-1" dirty="0">
                <a:solidFill>
                  <a:schemeClr val="dk1"/>
                </a:solidFill>
              </a:rPr>
              <a:t>Your scene should have multiple point lights, directional light, spot light (with single cut-off angle)and emissive light.</a:t>
            </a:r>
            <a:endParaRPr lang="en-GB" sz="1600" spc="-1" dirty="0">
              <a:solidFill>
                <a:srgbClr val="000000"/>
              </a:solidFill>
              <a:latin typeface="Arial"/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r>
              <a:rPr lang="en-US" sz="1600" spc="-1" dirty="0">
                <a:solidFill>
                  <a:schemeClr val="dk1"/>
                </a:solidFill>
              </a:rPr>
              <a:t>Use keys 1 to turn on and off directional light, 2 for point lights , 3 for spot light respectively.</a:t>
            </a:r>
            <a:endParaRPr lang="en-GB" sz="1600" spc="-1" dirty="0">
              <a:solidFill>
                <a:srgbClr val="000000"/>
              </a:solidFill>
              <a:latin typeface="Arial"/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r>
              <a:rPr lang="en-US" sz="1600" spc="-1" dirty="0">
                <a:solidFill>
                  <a:schemeClr val="dk1"/>
                </a:solidFill>
              </a:rPr>
              <a:t>Use keys 5, 6 and 7 to turn on and off ambient light, diffuse light and specular light respectively.</a:t>
            </a: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r>
              <a:rPr lang="en-GB" sz="1600" spc="-1" dirty="0">
                <a:solidFill>
                  <a:schemeClr val="dk1"/>
                </a:solidFill>
              </a:rPr>
              <a:t>Implement your own version of </a:t>
            </a:r>
            <a:r>
              <a:rPr lang="en-GB" sz="1600" b="1" spc="-1" dirty="0" err="1">
                <a:solidFill>
                  <a:schemeClr val="dk1"/>
                </a:solidFill>
              </a:rPr>
              <a:t>glm</a:t>
            </a:r>
            <a:r>
              <a:rPr lang="en-GB" sz="1600" b="1" spc="-1" dirty="0">
                <a:solidFill>
                  <a:schemeClr val="dk1"/>
                </a:solidFill>
              </a:rPr>
              <a:t>:: projection </a:t>
            </a:r>
            <a:r>
              <a:rPr lang="en-GB" sz="1600" spc="-1" dirty="0">
                <a:solidFill>
                  <a:schemeClr val="dk1"/>
                </a:solidFill>
              </a:rPr>
              <a:t>function.</a:t>
            </a: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r>
              <a:rPr lang="en-GB" sz="1600" spc="-1" dirty="0">
                <a:solidFill>
                  <a:schemeClr val="dk1"/>
                </a:solidFill>
              </a:rPr>
              <a:t>Divide the viewport in 4 equal parts and control the scene of each viewport with input user input. For example: </a:t>
            </a: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endParaRPr lang="en-GB" sz="1600" spc="-1" dirty="0">
              <a:solidFill>
                <a:schemeClr val="dk1"/>
              </a:solidFill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endParaRPr lang="en-GB" sz="1600" spc="-1" dirty="0">
              <a:solidFill>
                <a:schemeClr val="dk1"/>
              </a:solidFill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endParaRPr lang="en-GB" sz="1600" spc="-1" dirty="0">
              <a:solidFill>
                <a:schemeClr val="dk1"/>
              </a:solidFill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endParaRPr lang="en-GB" sz="1600" spc="-1" dirty="0">
              <a:solidFill>
                <a:schemeClr val="dk1"/>
              </a:solidFill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endParaRPr lang="en-GB" sz="1600" spc="-1" dirty="0">
              <a:solidFill>
                <a:schemeClr val="dk1"/>
              </a:solidFill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endParaRPr lang="en-GB" sz="1600" spc="-1" dirty="0">
              <a:solidFill>
                <a:schemeClr val="dk1"/>
              </a:solidFill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r>
              <a:rPr lang="en-GB" sz="1600" spc="-1" dirty="0">
                <a:solidFill>
                  <a:schemeClr val="dk1"/>
                </a:solidFill>
              </a:rPr>
              <a:t>Print the controls and key actions on console. </a:t>
            </a: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endParaRPr lang="en-GB" sz="1600" spc="-1" dirty="0">
              <a:solidFill>
                <a:schemeClr val="dk1"/>
              </a:solidFill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endParaRPr lang="en-GB" sz="1600" spc="-1" dirty="0">
              <a:solidFill>
                <a:schemeClr val="dk1"/>
              </a:solidFill>
            </a:endParaRPr>
          </a:p>
        </p:txBody>
      </p:sp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C1EE03BE-ADF2-4891-B2C0-6EE531D62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069106"/>
              </p:ext>
            </p:extLst>
          </p:nvPr>
        </p:nvGraphicFramePr>
        <p:xfrm>
          <a:off x="863208" y="4758788"/>
          <a:ext cx="1863361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6890">
                  <a:extLst>
                    <a:ext uri="{9D8B030D-6E8A-4147-A177-3AD203B41FA5}">
                      <a16:colId xmlns:a16="http://schemas.microsoft.com/office/drawing/2014/main" val="402639008"/>
                    </a:ext>
                  </a:extLst>
                </a:gridCol>
                <a:gridCol w="896471">
                  <a:extLst>
                    <a:ext uri="{9D8B030D-6E8A-4147-A177-3AD203B41FA5}">
                      <a16:colId xmlns:a16="http://schemas.microsoft.com/office/drawing/2014/main" val="2994822592"/>
                    </a:ext>
                  </a:extLst>
                </a:gridCol>
              </a:tblGrid>
              <a:tr h="484093">
                <a:tc>
                  <a:txBody>
                    <a:bodyPr/>
                    <a:lstStyle/>
                    <a:p>
                      <a:r>
                        <a:rPr lang="en-US" dirty="0"/>
                        <a:t>Combine Lighting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Ambient Only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325438"/>
                  </a:ext>
                </a:extLst>
              </a:tr>
              <a:tr h="484093">
                <a:tc>
                  <a:txBody>
                    <a:bodyPr/>
                    <a:lstStyle/>
                    <a:p>
                      <a:r>
                        <a:rPr lang="en-US" dirty="0"/>
                        <a:t>Diffusive Only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Directional Only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987724"/>
                  </a:ext>
                </a:extLst>
              </a:tr>
            </a:tbl>
          </a:graphicData>
        </a:graphic>
      </p:graphicFrame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BD92C4AA-F68F-43B3-87BD-4003B8293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521339"/>
              </p:ext>
            </p:extLst>
          </p:nvPr>
        </p:nvGraphicFramePr>
        <p:xfrm>
          <a:off x="2896898" y="4758788"/>
          <a:ext cx="1863361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6890">
                  <a:extLst>
                    <a:ext uri="{9D8B030D-6E8A-4147-A177-3AD203B41FA5}">
                      <a16:colId xmlns:a16="http://schemas.microsoft.com/office/drawing/2014/main" val="402639008"/>
                    </a:ext>
                  </a:extLst>
                </a:gridCol>
                <a:gridCol w="896471">
                  <a:extLst>
                    <a:ext uri="{9D8B030D-6E8A-4147-A177-3AD203B41FA5}">
                      <a16:colId xmlns:a16="http://schemas.microsoft.com/office/drawing/2014/main" val="2994822592"/>
                    </a:ext>
                  </a:extLst>
                </a:gridCol>
              </a:tblGrid>
              <a:tr h="484093">
                <a:tc>
                  <a:txBody>
                    <a:bodyPr/>
                    <a:lstStyle/>
                    <a:p>
                      <a:r>
                        <a:rPr lang="en-US" dirty="0"/>
                        <a:t>Isometric View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 View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325438"/>
                  </a:ext>
                </a:extLst>
              </a:tr>
              <a:tr h="484093">
                <a:tc>
                  <a:txBody>
                    <a:bodyPr/>
                    <a:lstStyle/>
                    <a:p>
                      <a:r>
                        <a:rPr lang="en-US" dirty="0"/>
                        <a:t>Front View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Inside View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98772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F9FD44A-DD96-426A-838D-F52DBBF82B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95"/>
          <a:stretch/>
        </p:blipFill>
        <p:spPr>
          <a:xfrm>
            <a:off x="4930588" y="1166296"/>
            <a:ext cx="4011066" cy="28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6183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40CE-3A4E-4584-9B86-D36EB5F5A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191" y="208662"/>
            <a:ext cx="7886700" cy="832975"/>
          </a:xfrm>
        </p:spPr>
        <p:txBody>
          <a:bodyPr/>
          <a:lstStyle/>
          <a:p>
            <a:r>
              <a:rPr lang="en-US" dirty="0"/>
              <a:t>Assignment A2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261EB3-AA71-489F-BB17-BE13474B1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F3BAF-8CD2-4D0E-B823-C70B65421C7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A4FDC-271A-4B76-8DFA-B95D5ED89160}"/>
              </a:ext>
            </a:extLst>
          </p:cNvPr>
          <p:cNvSpPr txBox="1"/>
          <p:nvPr/>
        </p:nvSpPr>
        <p:spPr>
          <a:xfrm>
            <a:off x="380940" y="1093372"/>
            <a:ext cx="454964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r>
              <a:rPr lang="en-US" sz="1600" spc="-1" dirty="0">
                <a:solidFill>
                  <a:schemeClr val="dk1"/>
                </a:solidFill>
              </a:rPr>
              <a:t>Implement lighting on your  previous assignment or project.</a:t>
            </a:r>
            <a:endParaRPr lang="en-GB" sz="1600" spc="-1" dirty="0">
              <a:solidFill>
                <a:srgbClr val="000000"/>
              </a:solidFill>
              <a:latin typeface="Arial"/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r>
              <a:rPr lang="en-US" sz="1600" spc="-1" dirty="0">
                <a:solidFill>
                  <a:schemeClr val="dk1"/>
                </a:solidFill>
              </a:rPr>
              <a:t>Your scene should have multiple point lights, directional light, spot light (with single cut-off angle)and emissive light.</a:t>
            </a:r>
            <a:endParaRPr lang="en-GB" sz="1600" spc="-1" dirty="0">
              <a:solidFill>
                <a:srgbClr val="000000"/>
              </a:solidFill>
              <a:latin typeface="Arial"/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r>
              <a:rPr lang="en-US" sz="1600" spc="-1" dirty="0">
                <a:solidFill>
                  <a:schemeClr val="dk1"/>
                </a:solidFill>
              </a:rPr>
              <a:t>Use keys 1 to turn on and off directional light, 2 for point lights , 3 for spot light respectively.</a:t>
            </a:r>
            <a:endParaRPr lang="en-GB" sz="1600" spc="-1" dirty="0">
              <a:solidFill>
                <a:srgbClr val="000000"/>
              </a:solidFill>
              <a:latin typeface="Arial"/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r>
              <a:rPr lang="en-US" sz="1600" spc="-1" dirty="0">
                <a:solidFill>
                  <a:schemeClr val="dk1"/>
                </a:solidFill>
              </a:rPr>
              <a:t>Use keys 5, 6 and 7 to turn on and off ambient light, diffuse light and specular light respectively.</a:t>
            </a: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r>
              <a:rPr lang="en-GB" sz="1600" spc="-1" dirty="0">
                <a:solidFill>
                  <a:schemeClr val="dk1"/>
                </a:solidFill>
              </a:rPr>
              <a:t>Implement your own version of </a:t>
            </a:r>
            <a:r>
              <a:rPr lang="en-GB" sz="1600" b="1" spc="-1" dirty="0" err="1">
                <a:solidFill>
                  <a:schemeClr val="dk1"/>
                </a:solidFill>
              </a:rPr>
              <a:t>glm</a:t>
            </a:r>
            <a:r>
              <a:rPr lang="en-GB" sz="1600" b="1" spc="-1" dirty="0">
                <a:solidFill>
                  <a:schemeClr val="dk1"/>
                </a:solidFill>
              </a:rPr>
              <a:t>:: rotate </a:t>
            </a:r>
            <a:r>
              <a:rPr lang="en-GB" sz="1600" spc="-1" dirty="0">
                <a:solidFill>
                  <a:schemeClr val="dk1"/>
                </a:solidFill>
              </a:rPr>
              <a:t>function.</a:t>
            </a: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r>
              <a:rPr lang="en-GB" sz="1600" spc="-1" dirty="0">
                <a:solidFill>
                  <a:schemeClr val="dk1"/>
                </a:solidFill>
              </a:rPr>
              <a:t>Divide the viewport in 4 equal parts and control the scene of each viewport with input user input. For example: </a:t>
            </a: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endParaRPr lang="en-GB" sz="1600" spc="-1" dirty="0">
              <a:solidFill>
                <a:schemeClr val="dk1"/>
              </a:solidFill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endParaRPr lang="en-GB" sz="1600" spc="-1" dirty="0">
              <a:solidFill>
                <a:schemeClr val="dk1"/>
              </a:solidFill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endParaRPr lang="en-GB" sz="1600" spc="-1" dirty="0">
              <a:solidFill>
                <a:schemeClr val="dk1"/>
              </a:solidFill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endParaRPr lang="en-GB" sz="1600" spc="-1" dirty="0">
              <a:solidFill>
                <a:schemeClr val="dk1"/>
              </a:solidFill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endParaRPr lang="en-GB" sz="1600" spc="-1" dirty="0">
              <a:solidFill>
                <a:schemeClr val="dk1"/>
              </a:solidFill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endParaRPr lang="en-GB" sz="1600" spc="-1" dirty="0">
              <a:solidFill>
                <a:schemeClr val="dk1"/>
              </a:solidFill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r>
              <a:rPr lang="en-GB" sz="1600" spc="-1" dirty="0">
                <a:solidFill>
                  <a:schemeClr val="dk1"/>
                </a:solidFill>
              </a:rPr>
              <a:t>Print the controls and key actions on console. </a:t>
            </a: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endParaRPr lang="en-GB" sz="1600" spc="-1" dirty="0">
              <a:solidFill>
                <a:schemeClr val="dk1"/>
              </a:solidFill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endParaRPr lang="en-GB" sz="1600" spc="-1" dirty="0">
              <a:solidFill>
                <a:schemeClr val="dk1"/>
              </a:solidFill>
            </a:endParaRPr>
          </a:p>
        </p:txBody>
      </p:sp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C1EE03BE-ADF2-4891-B2C0-6EE531D62498}"/>
              </a:ext>
            </a:extLst>
          </p:cNvPr>
          <p:cNvGraphicFramePr>
            <a:graphicFrameLocks noGrp="1"/>
          </p:cNvGraphicFramePr>
          <p:nvPr/>
        </p:nvGraphicFramePr>
        <p:xfrm>
          <a:off x="863208" y="4758788"/>
          <a:ext cx="1863361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6890">
                  <a:extLst>
                    <a:ext uri="{9D8B030D-6E8A-4147-A177-3AD203B41FA5}">
                      <a16:colId xmlns:a16="http://schemas.microsoft.com/office/drawing/2014/main" val="402639008"/>
                    </a:ext>
                  </a:extLst>
                </a:gridCol>
                <a:gridCol w="896471">
                  <a:extLst>
                    <a:ext uri="{9D8B030D-6E8A-4147-A177-3AD203B41FA5}">
                      <a16:colId xmlns:a16="http://schemas.microsoft.com/office/drawing/2014/main" val="2994822592"/>
                    </a:ext>
                  </a:extLst>
                </a:gridCol>
              </a:tblGrid>
              <a:tr h="484093">
                <a:tc>
                  <a:txBody>
                    <a:bodyPr/>
                    <a:lstStyle/>
                    <a:p>
                      <a:r>
                        <a:rPr lang="en-US" dirty="0"/>
                        <a:t>Combine Lighting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Ambient Only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325438"/>
                  </a:ext>
                </a:extLst>
              </a:tr>
              <a:tr h="484093">
                <a:tc>
                  <a:txBody>
                    <a:bodyPr/>
                    <a:lstStyle/>
                    <a:p>
                      <a:r>
                        <a:rPr lang="en-US" dirty="0"/>
                        <a:t>Diffusive Only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Directional Only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987724"/>
                  </a:ext>
                </a:extLst>
              </a:tr>
            </a:tbl>
          </a:graphicData>
        </a:graphic>
      </p:graphicFrame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BD92C4AA-F68F-43B3-87BD-4003B8293D59}"/>
              </a:ext>
            </a:extLst>
          </p:cNvPr>
          <p:cNvGraphicFramePr>
            <a:graphicFrameLocks noGrp="1"/>
          </p:cNvGraphicFramePr>
          <p:nvPr/>
        </p:nvGraphicFramePr>
        <p:xfrm>
          <a:off x="2896898" y="4758788"/>
          <a:ext cx="1863361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6890">
                  <a:extLst>
                    <a:ext uri="{9D8B030D-6E8A-4147-A177-3AD203B41FA5}">
                      <a16:colId xmlns:a16="http://schemas.microsoft.com/office/drawing/2014/main" val="402639008"/>
                    </a:ext>
                  </a:extLst>
                </a:gridCol>
                <a:gridCol w="896471">
                  <a:extLst>
                    <a:ext uri="{9D8B030D-6E8A-4147-A177-3AD203B41FA5}">
                      <a16:colId xmlns:a16="http://schemas.microsoft.com/office/drawing/2014/main" val="2994822592"/>
                    </a:ext>
                  </a:extLst>
                </a:gridCol>
              </a:tblGrid>
              <a:tr h="484093">
                <a:tc>
                  <a:txBody>
                    <a:bodyPr/>
                    <a:lstStyle/>
                    <a:p>
                      <a:r>
                        <a:rPr lang="en-US" dirty="0"/>
                        <a:t>Isometric View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 View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325438"/>
                  </a:ext>
                </a:extLst>
              </a:tr>
              <a:tr h="484093">
                <a:tc>
                  <a:txBody>
                    <a:bodyPr/>
                    <a:lstStyle/>
                    <a:p>
                      <a:r>
                        <a:rPr lang="en-US" dirty="0"/>
                        <a:t>Front View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Inside View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98772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9549233-4D27-417E-9DAF-BB9C99F7AF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7"/>
          <a:stretch/>
        </p:blipFill>
        <p:spPr>
          <a:xfrm>
            <a:off x="5047130" y="1210877"/>
            <a:ext cx="3832472" cy="238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9847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40CE-3A4E-4584-9B86-D36EB5F5A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8096"/>
            <a:ext cx="7886700" cy="832975"/>
          </a:xfrm>
        </p:spPr>
        <p:txBody>
          <a:bodyPr/>
          <a:lstStyle/>
          <a:p>
            <a:r>
              <a:rPr lang="en-US" dirty="0"/>
              <a:t>Assignment B2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261EB3-AA71-489F-BB17-BE13474B1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F3BAF-8CD2-4D0E-B823-C70B65421C7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CC9FB-F261-4F7C-B5C1-A28029B165C2}"/>
              </a:ext>
            </a:extLst>
          </p:cNvPr>
          <p:cNvSpPr txBox="1"/>
          <p:nvPr/>
        </p:nvSpPr>
        <p:spPr>
          <a:xfrm>
            <a:off x="389905" y="1201837"/>
            <a:ext cx="501398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r>
              <a:rPr lang="en-US" sz="1600" spc="-1" dirty="0">
                <a:solidFill>
                  <a:schemeClr val="dk1"/>
                </a:solidFill>
              </a:rPr>
              <a:t>Implement lighting on your  previous assignment or project.</a:t>
            </a:r>
            <a:endParaRPr lang="en-GB" sz="1600" spc="-1" dirty="0">
              <a:solidFill>
                <a:srgbClr val="000000"/>
              </a:solidFill>
              <a:latin typeface="Arial"/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r>
              <a:rPr lang="en-US" sz="1600" spc="-1" dirty="0">
                <a:solidFill>
                  <a:schemeClr val="dk1"/>
                </a:solidFill>
              </a:rPr>
              <a:t>Your scene should have multiple point lights, directional light, spot light (with single cut-off angle)and emissive light.</a:t>
            </a:r>
            <a:endParaRPr lang="en-GB" sz="1600" spc="-1" dirty="0">
              <a:solidFill>
                <a:srgbClr val="000000"/>
              </a:solidFill>
              <a:latin typeface="Arial"/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r>
              <a:rPr lang="en-US" sz="1600" spc="-1" dirty="0">
                <a:solidFill>
                  <a:schemeClr val="dk1"/>
                </a:solidFill>
              </a:rPr>
              <a:t>Use keys 1 to turn on and off directional light, 2 for point lights , 3 for spot light respectively.</a:t>
            </a:r>
            <a:endParaRPr lang="en-GB" sz="1600" spc="-1" dirty="0">
              <a:solidFill>
                <a:srgbClr val="000000"/>
              </a:solidFill>
              <a:latin typeface="Arial"/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r>
              <a:rPr lang="en-US" sz="1600" spc="-1" dirty="0">
                <a:solidFill>
                  <a:schemeClr val="dk1"/>
                </a:solidFill>
              </a:rPr>
              <a:t>Use keys 5, 6 and 7 to turn on and off ambient light, diffuse light and specular light respectively.</a:t>
            </a: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r>
              <a:rPr lang="en-GB" sz="1600" spc="-1" dirty="0">
                <a:solidFill>
                  <a:schemeClr val="dk1"/>
                </a:solidFill>
              </a:rPr>
              <a:t>Implement your own version of </a:t>
            </a:r>
            <a:r>
              <a:rPr lang="en-GB" sz="1600" b="1" spc="-1" dirty="0" err="1">
                <a:solidFill>
                  <a:schemeClr val="dk1"/>
                </a:solidFill>
              </a:rPr>
              <a:t>glm</a:t>
            </a:r>
            <a:r>
              <a:rPr lang="en-GB" sz="1600" b="1" spc="-1" dirty="0">
                <a:solidFill>
                  <a:schemeClr val="dk1"/>
                </a:solidFill>
              </a:rPr>
              <a:t>:: </a:t>
            </a:r>
            <a:r>
              <a:rPr lang="en-GB" sz="1600" b="1" spc="-1" dirty="0" err="1">
                <a:solidFill>
                  <a:schemeClr val="dk1"/>
                </a:solidFill>
              </a:rPr>
              <a:t>lookAt</a:t>
            </a:r>
            <a:r>
              <a:rPr lang="en-GB" sz="1600" b="1" spc="-1" dirty="0">
                <a:solidFill>
                  <a:schemeClr val="dk1"/>
                </a:solidFill>
              </a:rPr>
              <a:t> </a:t>
            </a:r>
            <a:r>
              <a:rPr lang="en-GB" sz="1600" spc="-1" dirty="0">
                <a:solidFill>
                  <a:schemeClr val="dk1"/>
                </a:solidFill>
              </a:rPr>
              <a:t>function.</a:t>
            </a: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r>
              <a:rPr lang="en-GB" sz="1600" spc="-1" dirty="0">
                <a:solidFill>
                  <a:schemeClr val="dk1"/>
                </a:solidFill>
              </a:rPr>
              <a:t>Divide the viewport in 4 equal parts and control the scene of each viewport with input user input. For example: </a:t>
            </a: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endParaRPr lang="en-GB" sz="1600" spc="-1" dirty="0">
              <a:solidFill>
                <a:schemeClr val="dk1"/>
              </a:solidFill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endParaRPr lang="en-GB" sz="1600" spc="-1" dirty="0">
              <a:solidFill>
                <a:schemeClr val="dk1"/>
              </a:solidFill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endParaRPr lang="en-GB" sz="1600" spc="-1" dirty="0">
              <a:solidFill>
                <a:schemeClr val="dk1"/>
              </a:solidFill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endParaRPr lang="en-GB" sz="1600" spc="-1" dirty="0">
              <a:solidFill>
                <a:schemeClr val="dk1"/>
              </a:solidFill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endParaRPr lang="en-GB" sz="1600" spc="-1" dirty="0">
              <a:solidFill>
                <a:schemeClr val="dk1"/>
              </a:solidFill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r>
              <a:rPr lang="en-GB" sz="1600" spc="-1" dirty="0">
                <a:solidFill>
                  <a:schemeClr val="dk1"/>
                </a:solidFill>
              </a:rPr>
              <a:t>Print the controls and key actions on console. </a:t>
            </a: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endParaRPr lang="en-GB" sz="1600" spc="-1" dirty="0">
              <a:solidFill>
                <a:schemeClr val="dk1"/>
              </a:solidFill>
            </a:endParaRPr>
          </a:p>
          <a:p>
            <a:pPr marL="343080" indent="-343080">
              <a:buClr>
                <a:srgbClr val="000000"/>
              </a:buClr>
              <a:buFont typeface="Aptos Display"/>
              <a:buAutoNum type="arabicPeriod"/>
            </a:pPr>
            <a:endParaRPr lang="en-GB" sz="1600" spc="-1" dirty="0">
              <a:solidFill>
                <a:schemeClr val="dk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09841-933C-413D-A38C-9BA781C812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1" b="10227"/>
          <a:stretch/>
        </p:blipFill>
        <p:spPr>
          <a:xfrm>
            <a:off x="5522259" y="1359770"/>
            <a:ext cx="3469340" cy="21969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AA22D2-2035-4A94-9EF9-69ED572A2A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05"/>
          <a:stretch/>
        </p:blipFill>
        <p:spPr>
          <a:xfrm>
            <a:off x="5432612" y="4009704"/>
            <a:ext cx="3469340" cy="189368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33FC648-F6BC-4DA2-A4D9-F8D7542F6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684288"/>
              </p:ext>
            </p:extLst>
          </p:nvPr>
        </p:nvGraphicFramePr>
        <p:xfrm>
          <a:off x="672353" y="4607859"/>
          <a:ext cx="1497106" cy="96818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97106">
                  <a:extLst>
                    <a:ext uri="{9D8B030D-6E8A-4147-A177-3AD203B41FA5}">
                      <a16:colId xmlns:a16="http://schemas.microsoft.com/office/drawing/2014/main" val="3349280043"/>
                    </a:ext>
                  </a:extLst>
                </a:gridCol>
              </a:tblGrid>
              <a:tr h="9681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514699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BCE4CB35-BB85-44F3-AAD1-F6217B4A2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999326"/>
              </p:ext>
            </p:extLst>
          </p:nvPr>
        </p:nvGraphicFramePr>
        <p:xfrm>
          <a:off x="852945" y="4533126"/>
          <a:ext cx="1863361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6890">
                  <a:extLst>
                    <a:ext uri="{9D8B030D-6E8A-4147-A177-3AD203B41FA5}">
                      <a16:colId xmlns:a16="http://schemas.microsoft.com/office/drawing/2014/main" val="402639008"/>
                    </a:ext>
                  </a:extLst>
                </a:gridCol>
                <a:gridCol w="896471">
                  <a:extLst>
                    <a:ext uri="{9D8B030D-6E8A-4147-A177-3AD203B41FA5}">
                      <a16:colId xmlns:a16="http://schemas.microsoft.com/office/drawing/2014/main" val="2994822592"/>
                    </a:ext>
                  </a:extLst>
                </a:gridCol>
              </a:tblGrid>
              <a:tr h="484093">
                <a:tc>
                  <a:txBody>
                    <a:bodyPr/>
                    <a:lstStyle/>
                    <a:p>
                      <a:r>
                        <a:rPr lang="en-US" dirty="0"/>
                        <a:t>Combine Lighting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Ambient Only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325438"/>
                  </a:ext>
                </a:extLst>
              </a:tr>
              <a:tr h="484093">
                <a:tc>
                  <a:txBody>
                    <a:bodyPr/>
                    <a:lstStyle/>
                    <a:p>
                      <a:r>
                        <a:rPr lang="en-US" dirty="0"/>
                        <a:t>Diffusive Only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Directional Only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987724"/>
                  </a:ext>
                </a:extLst>
              </a:tr>
            </a:tbl>
          </a:graphicData>
        </a:graphic>
      </p:graphicFrame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9D5FA2FB-87E8-4D2C-9694-1268EE47A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477344"/>
              </p:ext>
            </p:extLst>
          </p:nvPr>
        </p:nvGraphicFramePr>
        <p:xfrm>
          <a:off x="2896898" y="4539076"/>
          <a:ext cx="1863361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6890">
                  <a:extLst>
                    <a:ext uri="{9D8B030D-6E8A-4147-A177-3AD203B41FA5}">
                      <a16:colId xmlns:a16="http://schemas.microsoft.com/office/drawing/2014/main" val="402639008"/>
                    </a:ext>
                  </a:extLst>
                </a:gridCol>
                <a:gridCol w="896471">
                  <a:extLst>
                    <a:ext uri="{9D8B030D-6E8A-4147-A177-3AD203B41FA5}">
                      <a16:colId xmlns:a16="http://schemas.microsoft.com/office/drawing/2014/main" val="2994822592"/>
                    </a:ext>
                  </a:extLst>
                </a:gridCol>
              </a:tblGrid>
              <a:tr h="484093">
                <a:tc>
                  <a:txBody>
                    <a:bodyPr/>
                    <a:lstStyle/>
                    <a:p>
                      <a:r>
                        <a:rPr lang="en-US" dirty="0"/>
                        <a:t>Isometric View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 View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325438"/>
                  </a:ext>
                </a:extLst>
              </a:tr>
              <a:tr h="484093">
                <a:tc>
                  <a:txBody>
                    <a:bodyPr/>
                    <a:lstStyle/>
                    <a:p>
                      <a:r>
                        <a:rPr lang="en-US" dirty="0"/>
                        <a:t>Front View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Inside View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987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13993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Lighting simulates how objects reflect light</a:t>
            </a:r>
          </a:p>
          <a:p>
            <a:r>
              <a:rPr lang="en-US" sz="2600" b="0" dirty="0"/>
              <a:t>material composition of object</a:t>
            </a:r>
          </a:p>
          <a:p>
            <a:r>
              <a:rPr lang="en-US" sz="2600" b="0" dirty="0"/>
              <a:t>light’s color and position</a:t>
            </a:r>
          </a:p>
          <a:p>
            <a:r>
              <a:rPr lang="en-US" sz="2600" b="0" dirty="0"/>
              <a:t>global lighting parameters</a:t>
            </a:r>
          </a:p>
          <a:p>
            <a:pPr lvl="1"/>
            <a:r>
              <a:rPr lang="en-US" dirty="0"/>
              <a:t>ambient light</a:t>
            </a:r>
          </a:p>
          <a:p>
            <a:pPr lvl="1"/>
            <a:r>
              <a:rPr lang="en-US" dirty="0"/>
              <a:t>two sided lighting</a:t>
            </a:r>
          </a:p>
        </p:txBody>
      </p:sp>
      <p:pic>
        <p:nvPicPr>
          <p:cNvPr id="544773" name="Picture 5" descr="S:\Graphics\Siggraph\Siggraph.99\Presentation\Images\unlitObjects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BDC6C6"/>
              </a:clrFrom>
              <a:clrTo>
                <a:srgbClr val="BDC6C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96050" y="2740622"/>
            <a:ext cx="2647950" cy="2209800"/>
          </a:xfrm>
          <a:prstGeom prst="rect">
            <a:avLst/>
          </a:prstGeom>
          <a:noFill/>
        </p:spPr>
      </p:pic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Principles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54014-8648-4E12-9F9E-5783FE3353E9}" type="slidenum">
              <a:rPr lang="en-US"/>
              <a:pPr/>
              <a:t>4</a:t>
            </a:fld>
            <a:endParaRPr lang="en-US"/>
          </a:p>
        </p:txBody>
      </p:sp>
      <p:pic>
        <p:nvPicPr>
          <p:cNvPr id="544772" name="Picture 4" descr="S:\Graphics\Siggraph\Siggraph.99\Presentation\Images\litObjects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BDC6C6"/>
              </a:clrFrom>
              <a:clrTo>
                <a:srgbClr val="BDC6C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57950" y="4502548"/>
            <a:ext cx="2647950" cy="2209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101863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Source Model</a:t>
            </a:r>
          </a:p>
        </p:txBody>
      </p:sp>
      <p:sp>
        <p:nvSpPr>
          <p:cNvPr id="40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Simple Mathematical Models:</a:t>
            </a:r>
          </a:p>
          <a:p>
            <a:r>
              <a:rPr lang="en-US" sz="2600" b="0" dirty="0"/>
              <a:t> Point light</a:t>
            </a:r>
          </a:p>
          <a:p>
            <a:r>
              <a:rPr lang="en-US" sz="2600" b="0" dirty="0"/>
              <a:t> Directional light</a:t>
            </a:r>
          </a:p>
          <a:p>
            <a:r>
              <a:rPr lang="en-US" sz="2600" b="0" dirty="0"/>
              <a:t> Spot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D32CF-5032-4077-8A3D-593AC743BCAD}" type="slidenum">
              <a:rPr lang="en-US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569" y="2823899"/>
            <a:ext cx="796867" cy="12631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172" y="4392090"/>
            <a:ext cx="4637088" cy="2102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Light Source</a:t>
            </a:r>
          </a:p>
        </p:txBody>
      </p:sp>
      <p:sp>
        <p:nvSpPr>
          <p:cNvPr id="40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600" dirty="0">
                <a:ea typeface="굴림" pitchFamily="50" charset="-128"/>
              </a:rPr>
              <a:t>Models Omni-Directional Point Source (E.g., Bulb)</a:t>
            </a:r>
          </a:p>
          <a:p>
            <a:r>
              <a:rPr lang="en-US" altLang="ko-KR" sz="2600" b="0" dirty="0">
                <a:ea typeface="굴림" pitchFamily="50" charset="-128"/>
              </a:rPr>
              <a:t> Intensity (I</a:t>
            </a:r>
            <a:r>
              <a:rPr lang="en-US" altLang="ko-KR" sz="2600" b="0" baseline="-25000" dirty="0">
                <a:ea typeface="굴림" pitchFamily="50" charset="-128"/>
              </a:rPr>
              <a:t>0</a:t>
            </a:r>
            <a:r>
              <a:rPr lang="en-US" altLang="ko-KR" sz="2600" b="0" dirty="0">
                <a:ea typeface="굴림" pitchFamily="50" charset="-128"/>
              </a:rPr>
              <a:t>)</a:t>
            </a:r>
          </a:p>
          <a:p>
            <a:r>
              <a:rPr lang="en-US" altLang="ko-KR" sz="2600" b="0" dirty="0">
                <a:ea typeface="굴림" pitchFamily="50" charset="-128"/>
              </a:rPr>
              <a:t> Position (</a:t>
            </a:r>
            <a:r>
              <a:rPr lang="en-US" altLang="ko-KR" sz="2600" b="0" dirty="0" err="1">
                <a:ea typeface="굴림" pitchFamily="50" charset="-128"/>
              </a:rPr>
              <a:t>px</a:t>
            </a:r>
            <a:r>
              <a:rPr lang="en-US" altLang="ko-KR" sz="2600" b="0" dirty="0">
                <a:ea typeface="굴림" pitchFamily="50" charset="-128"/>
              </a:rPr>
              <a:t>, </a:t>
            </a:r>
            <a:r>
              <a:rPr lang="en-US" altLang="ko-KR" sz="2600" b="0" dirty="0" err="1">
                <a:ea typeface="굴림" pitchFamily="50" charset="-128"/>
              </a:rPr>
              <a:t>py</a:t>
            </a:r>
            <a:r>
              <a:rPr lang="en-US" altLang="ko-KR" sz="2600" b="0" dirty="0">
                <a:ea typeface="굴림" pitchFamily="50" charset="-128"/>
              </a:rPr>
              <a:t>, </a:t>
            </a:r>
            <a:r>
              <a:rPr lang="en-US" altLang="ko-KR" sz="2600" b="0" dirty="0" err="1">
                <a:ea typeface="굴림" pitchFamily="50" charset="-128"/>
              </a:rPr>
              <a:t>pz</a:t>
            </a:r>
            <a:r>
              <a:rPr lang="en-US" altLang="ko-KR" sz="2600" b="0" dirty="0">
                <a:ea typeface="굴림" pitchFamily="50" charset="-128"/>
              </a:rPr>
              <a:t>)</a:t>
            </a:r>
          </a:p>
          <a:p>
            <a:r>
              <a:rPr lang="en-US" altLang="ko-KR" sz="2600" b="0" dirty="0">
                <a:ea typeface="굴림" pitchFamily="50" charset="-128"/>
              </a:rPr>
              <a:t> Factors (k</a:t>
            </a:r>
            <a:r>
              <a:rPr lang="en-US" altLang="ko-KR" sz="2600" b="0" baseline="-25000" dirty="0">
                <a:ea typeface="굴림" pitchFamily="50" charset="-128"/>
              </a:rPr>
              <a:t>c</a:t>
            </a:r>
            <a:r>
              <a:rPr lang="en-US" altLang="ko-KR" sz="2600" b="0" dirty="0">
                <a:ea typeface="굴림" pitchFamily="50" charset="-128"/>
              </a:rPr>
              <a:t>, k</a:t>
            </a:r>
            <a:r>
              <a:rPr lang="en-US" altLang="ko-KR" sz="2600" b="0" baseline="-25000" dirty="0">
                <a:ea typeface="굴림" pitchFamily="50" charset="-128"/>
              </a:rPr>
              <a:t>l</a:t>
            </a:r>
            <a:r>
              <a:rPr lang="en-US" altLang="ko-KR" sz="2600" b="0" dirty="0">
                <a:ea typeface="굴림" pitchFamily="50" charset="-128"/>
              </a:rPr>
              <a:t>, </a:t>
            </a:r>
            <a:r>
              <a:rPr lang="en-US" altLang="ko-KR" sz="2600" b="0" dirty="0" err="1">
                <a:ea typeface="굴림" pitchFamily="50" charset="-128"/>
              </a:rPr>
              <a:t>k</a:t>
            </a:r>
            <a:r>
              <a:rPr lang="en-US" altLang="ko-KR" sz="2600" b="0" baseline="-25000" dirty="0" err="1">
                <a:ea typeface="굴림" pitchFamily="50" charset="-128"/>
              </a:rPr>
              <a:t>q</a:t>
            </a:r>
            <a:r>
              <a:rPr lang="en-US" altLang="ko-KR" sz="2600" b="0" dirty="0">
                <a:ea typeface="굴림" pitchFamily="50" charset="-128"/>
              </a:rPr>
              <a:t>) for attenuation with distance (d)</a:t>
            </a: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D32CF-5032-4077-8A3D-593AC743BCAD}" type="slidenum">
              <a:rPr lang="en-US"/>
              <a:pPr/>
              <a:t>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274" y="4001294"/>
            <a:ext cx="3436076" cy="1272188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20" y="4369510"/>
            <a:ext cx="3063240" cy="22914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463724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Light Source</a:t>
            </a:r>
          </a:p>
        </p:txBody>
      </p:sp>
      <p:sp>
        <p:nvSpPr>
          <p:cNvPr id="40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600" dirty="0">
                <a:ea typeface="굴림" pitchFamily="50" charset="-128"/>
              </a:rPr>
              <a:t>Models Point Light Source at Infinity (E.g., Sun)</a:t>
            </a:r>
          </a:p>
          <a:p>
            <a:r>
              <a:rPr lang="en-US" altLang="ko-KR" sz="2600" dirty="0">
                <a:ea typeface="굴림" pitchFamily="50" charset="-128"/>
              </a:rPr>
              <a:t> </a:t>
            </a:r>
            <a:r>
              <a:rPr lang="en-US" altLang="ko-KR" sz="2600" b="0" dirty="0">
                <a:ea typeface="굴림" pitchFamily="50" charset="-128"/>
              </a:rPr>
              <a:t>Intensity (I</a:t>
            </a:r>
            <a:r>
              <a:rPr lang="en-US" altLang="ko-KR" sz="2600" b="0" baseline="-25000" dirty="0">
                <a:ea typeface="굴림" pitchFamily="50" charset="-128"/>
              </a:rPr>
              <a:t>0</a:t>
            </a:r>
            <a:r>
              <a:rPr lang="en-US" altLang="ko-KR" sz="2600" b="0" dirty="0">
                <a:ea typeface="굴림" pitchFamily="50" charset="-128"/>
              </a:rPr>
              <a:t>)</a:t>
            </a:r>
          </a:p>
          <a:p>
            <a:r>
              <a:rPr lang="en-US" altLang="ko-KR" sz="2600" b="0" dirty="0">
                <a:ea typeface="굴림" pitchFamily="50" charset="-128"/>
              </a:rPr>
              <a:t> Direction (</a:t>
            </a:r>
            <a:r>
              <a:rPr lang="en-US" altLang="ko-KR" sz="2600" b="0" dirty="0" err="1">
                <a:ea typeface="굴림" pitchFamily="50" charset="-128"/>
              </a:rPr>
              <a:t>dx,dy,dz</a:t>
            </a:r>
            <a:r>
              <a:rPr lang="en-US" altLang="ko-KR" sz="2600" b="0" dirty="0">
                <a:ea typeface="굴림" pitchFamily="50" charset="-128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D32CF-5032-4077-8A3D-593AC743BCAD}" type="slidenum">
              <a:rPr lang="en-US"/>
              <a:pPr/>
              <a:t>7</a:t>
            </a:fld>
            <a:endParaRPr lang="en-US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5065367"/>
              </p:ext>
            </p:extLst>
          </p:nvPr>
        </p:nvGraphicFramePr>
        <p:xfrm>
          <a:off x="3417836" y="3918055"/>
          <a:ext cx="2847975" cy="201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" name="Image" r:id="rId4" imgW="2847619" imgH="2019048" progId="Photoshop.Image.5">
                  <p:embed/>
                </p:oleObj>
              </mc:Choice>
              <mc:Fallback>
                <p:oleObj name="Image" r:id="rId4" imgW="2847619" imgH="2019048" progId="Photoshop.Image.5">
                  <p:embed/>
                  <p:pic>
                    <p:nvPicPr>
                      <p:cNvPr id="1126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7836" y="3918055"/>
                        <a:ext cx="2847975" cy="20193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951188" y="5265003"/>
            <a:ext cx="218842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ko-KR" sz="2400" dirty="0">
                <a:latin typeface="Arial" panose="020B0604020202020204" pitchFamily="34" charset="0"/>
                <a:ea typeface="굴림" pitchFamily="50" charset="-128"/>
              </a:rPr>
              <a:t>No attenuation</a:t>
            </a:r>
          </a:p>
          <a:p>
            <a:pPr algn="ctr" eaLnBrk="1" hangingPunct="1"/>
            <a:r>
              <a:rPr lang="en-US" altLang="ko-KR" sz="2400" dirty="0">
                <a:latin typeface="Arial" panose="020B0604020202020204" pitchFamily="34" charset="0"/>
                <a:ea typeface="굴림" pitchFamily="50" charset="-128"/>
              </a:rPr>
              <a:t>with distance</a:t>
            </a:r>
          </a:p>
        </p:txBody>
      </p:sp>
      <p:graphicFrame>
        <p:nvGraphicFramePr>
          <p:cNvPr id="11" name="Object 6"/>
          <p:cNvGraphicFramePr>
            <a:graphicFrameLocks noChangeAspect="1"/>
          </p:cNvGraphicFramePr>
          <p:nvPr/>
        </p:nvGraphicFramePr>
        <p:xfrm>
          <a:off x="7008813" y="5127625"/>
          <a:ext cx="992187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" name="Equation" r:id="rId6" imgW="444240" imgH="228600" progId="Equation.3">
                  <p:embed/>
                </p:oleObj>
              </mc:Choice>
              <mc:Fallback>
                <p:oleObj name="Equation" r:id="rId6" imgW="444240" imgH="228600" progId="Equation.3">
                  <p:embed/>
                  <p:pic>
                    <p:nvPicPr>
                      <p:cNvPr id="112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8813" y="5127625"/>
                        <a:ext cx="992187" cy="5111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194293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643245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 Light Source </a:t>
            </a:r>
          </a:p>
        </p:txBody>
      </p:sp>
      <p:sp>
        <p:nvSpPr>
          <p:cNvPr id="407555" name="Rectangle 3"/>
          <p:cNvSpPr>
            <a:spLocks noGrp="1" noChangeArrowheads="1"/>
          </p:cNvSpPr>
          <p:nvPr>
            <p:ph idx="1"/>
          </p:nvPr>
        </p:nvSpPr>
        <p:spPr>
          <a:xfrm>
            <a:off x="301625" y="1981199"/>
            <a:ext cx="8561388" cy="4513263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600" dirty="0">
                <a:ea typeface="굴림" pitchFamily="50" charset="-128"/>
              </a:rPr>
              <a:t>Models Point Light Source with Direction (E.g., </a:t>
            </a:r>
            <a:r>
              <a:rPr lang="en-US" altLang="ko-KR" sz="2600" dirty="0" err="1">
                <a:ea typeface="굴림" pitchFamily="50" charset="-128"/>
              </a:rPr>
              <a:t>Luxo</a:t>
            </a:r>
            <a:r>
              <a:rPr lang="en-US" altLang="ko-KR" sz="2600" dirty="0">
                <a:ea typeface="굴림" pitchFamily="50" charset="-128"/>
              </a:rPr>
              <a:t>)</a:t>
            </a:r>
          </a:p>
          <a:p>
            <a:r>
              <a:rPr lang="en-US" altLang="ko-KR" sz="2600" dirty="0">
                <a:ea typeface="굴림" pitchFamily="50" charset="-128"/>
              </a:rPr>
              <a:t> </a:t>
            </a:r>
            <a:r>
              <a:rPr lang="en-US" altLang="ko-KR" sz="2600" b="0" dirty="0">
                <a:ea typeface="굴림" pitchFamily="50" charset="-128"/>
              </a:rPr>
              <a:t>Intensity (I</a:t>
            </a:r>
            <a:r>
              <a:rPr lang="en-US" altLang="ko-KR" sz="2600" b="0" baseline="-25000" dirty="0">
                <a:ea typeface="굴림" pitchFamily="50" charset="-128"/>
              </a:rPr>
              <a:t>0</a:t>
            </a:r>
            <a:r>
              <a:rPr lang="en-US" altLang="ko-KR" sz="2600" b="0" dirty="0">
                <a:ea typeface="굴림" pitchFamily="50" charset="-128"/>
              </a:rPr>
              <a:t>)</a:t>
            </a:r>
          </a:p>
          <a:p>
            <a:r>
              <a:rPr lang="en-US" altLang="ko-KR" sz="2600" b="0" dirty="0">
                <a:ea typeface="굴림" pitchFamily="50" charset="-128"/>
              </a:rPr>
              <a:t> </a:t>
            </a:r>
            <a:r>
              <a:rPr lang="fr-FR" altLang="ko-KR" sz="2600" b="0" dirty="0">
                <a:ea typeface="굴림" pitchFamily="50" charset="-128"/>
              </a:rPr>
              <a:t>Position (px, </a:t>
            </a:r>
            <a:r>
              <a:rPr lang="fr-FR" altLang="ko-KR" sz="2600" b="0" dirty="0" err="1">
                <a:ea typeface="굴림" pitchFamily="50" charset="-128"/>
              </a:rPr>
              <a:t>py</a:t>
            </a:r>
            <a:r>
              <a:rPr lang="fr-FR" altLang="ko-KR" sz="2600" b="0" dirty="0">
                <a:ea typeface="굴림" pitchFamily="50" charset="-128"/>
              </a:rPr>
              <a:t>, pz)</a:t>
            </a:r>
          </a:p>
          <a:p>
            <a:r>
              <a:rPr lang="fr-FR" altLang="ko-KR" sz="2600" b="0" dirty="0">
                <a:ea typeface="굴림" pitchFamily="50" charset="-128"/>
              </a:rPr>
              <a:t> Direction (dx, </a:t>
            </a:r>
            <a:r>
              <a:rPr lang="fr-FR" altLang="ko-KR" sz="2600" b="0" dirty="0" err="1">
                <a:ea typeface="굴림" pitchFamily="50" charset="-128"/>
              </a:rPr>
              <a:t>dy</a:t>
            </a:r>
            <a:r>
              <a:rPr lang="fr-FR" altLang="ko-KR" sz="2600" b="0" dirty="0">
                <a:ea typeface="굴림" pitchFamily="50" charset="-128"/>
              </a:rPr>
              <a:t>, dz)</a:t>
            </a:r>
          </a:p>
          <a:p>
            <a:r>
              <a:rPr lang="fr-FR" altLang="ko-KR" sz="2600" b="0" dirty="0">
                <a:ea typeface="굴림" pitchFamily="50" charset="-128"/>
              </a:rPr>
              <a:t> </a:t>
            </a:r>
            <a:r>
              <a:rPr lang="fr-FR" altLang="ko-KR" sz="2600" b="0" dirty="0" err="1">
                <a:ea typeface="굴림" pitchFamily="50" charset="-128"/>
              </a:rPr>
              <a:t>Attenuation</a:t>
            </a:r>
            <a:endParaRPr lang="fr-FR" altLang="ko-KR" sz="2600" b="0" dirty="0">
              <a:ea typeface="굴림" pitchFamily="50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D32CF-5032-4077-8A3D-593AC743BCAD}" type="slidenum">
              <a:rPr lang="en-US"/>
              <a:pPr/>
              <a:t>8</a:t>
            </a:fld>
            <a:endParaRPr lang="en-US"/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170686"/>
              </p:ext>
            </p:extLst>
          </p:nvPr>
        </p:nvGraphicFramePr>
        <p:xfrm>
          <a:off x="3029858" y="4141674"/>
          <a:ext cx="3781532" cy="2458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" name="Image" r:id="rId4" imgW="4980952" imgH="3238095" progId="Photoshop.Image.5">
                  <p:embed/>
                </p:oleObj>
              </mc:Choice>
              <mc:Fallback>
                <p:oleObj name="Image" r:id="rId4" imgW="4980952" imgH="3238095" progId="Photoshop.Image.5">
                  <p:embed/>
                  <p:pic>
                    <p:nvPicPr>
                      <p:cNvPr id="1229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9858" y="4141674"/>
                        <a:ext cx="3781532" cy="245835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692" y="5011065"/>
            <a:ext cx="2075053" cy="76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8260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Principles (contd.)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3B005-86EF-4229-8B3C-0ECD852A4014}" type="datetime1">
              <a:rPr lang="en-US" smtClean="0"/>
              <a:t>1/28/2026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06F87-1D89-40E7-90EF-16868F14399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we see an object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521" y="2712720"/>
            <a:ext cx="4422958" cy="31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7967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1883</TotalTime>
  <Words>1460</Words>
  <Application>Microsoft Office PowerPoint</Application>
  <PresentationFormat>On-screen Show (4:3)</PresentationFormat>
  <Paragraphs>334</Paragraphs>
  <Slides>32</Slides>
  <Notes>22</Notes>
  <HiddenSlides>15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Aptos</vt:lpstr>
      <vt:lpstr>Aptos Display</vt:lpstr>
      <vt:lpstr>Arial</vt:lpstr>
      <vt:lpstr>Arial Black</vt:lpstr>
      <vt:lpstr>Calibri</vt:lpstr>
      <vt:lpstr>Cambria Math</vt:lpstr>
      <vt:lpstr>Times New Roman</vt:lpstr>
      <vt:lpstr>Wingdings</vt:lpstr>
      <vt:lpstr>Office Theme</vt:lpstr>
      <vt:lpstr>Image</vt:lpstr>
      <vt:lpstr>Equation</vt:lpstr>
      <vt:lpstr>Illumination Model and Shading</vt:lpstr>
      <vt:lpstr>Our today’s work output</vt:lpstr>
      <vt:lpstr>What You’ll See Today</vt:lpstr>
      <vt:lpstr>Lighting Principles</vt:lpstr>
      <vt:lpstr>Light Source Model</vt:lpstr>
      <vt:lpstr>Point Light Source</vt:lpstr>
      <vt:lpstr>Directional Light Source</vt:lpstr>
      <vt:lpstr>Spot Light Source </vt:lpstr>
      <vt:lpstr>Lighting Principles (contd.)</vt:lpstr>
      <vt:lpstr>Illumination Model</vt:lpstr>
      <vt:lpstr>Illumination Model</vt:lpstr>
      <vt:lpstr>At a glance</vt:lpstr>
      <vt:lpstr>Ambient Light</vt:lpstr>
      <vt:lpstr>Surface Illumination Calculation</vt:lpstr>
      <vt:lpstr>Ambient Light</vt:lpstr>
      <vt:lpstr>Diffuse Reflection</vt:lpstr>
      <vt:lpstr>Diffuse Reflection</vt:lpstr>
      <vt:lpstr>Diffuse Reflection</vt:lpstr>
      <vt:lpstr>Specular Reflection</vt:lpstr>
      <vt:lpstr>Specular Reflection</vt:lpstr>
      <vt:lpstr>Gourad Surface Rendering</vt:lpstr>
      <vt:lpstr>Gouraud Surface Rendering (contd.)</vt:lpstr>
      <vt:lpstr>Gouraud Surface Rendering (cont…)</vt:lpstr>
      <vt:lpstr>Phong Surface Rendering</vt:lpstr>
      <vt:lpstr>Additional: Transforming Normals</vt:lpstr>
      <vt:lpstr>Gouraud Vs Phong Surface Rendering</vt:lpstr>
      <vt:lpstr>Gouraud Shading    Phong Shading</vt:lpstr>
      <vt:lpstr>B2</vt:lpstr>
      <vt:lpstr>Assignment B1</vt:lpstr>
      <vt:lpstr>Assignment A1</vt:lpstr>
      <vt:lpstr>Assignment A2</vt:lpstr>
      <vt:lpstr>Assignment B2</vt:lpstr>
    </vt:vector>
  </TitlesOfParts>
  <Company>Silicon Graphics Computer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Interactive Introduction to OpenGL Programming</dc:title>
  <dc:creator>Dave Shreiner</dc:creator>
  <cp:lastModifiedBy>Tajmilur</cp:lastModifiedBy>
  <cp:revision>259</cp:revision>
  <cp:lastPrinted>1999-04-17T20:22:35Z</cp:lastPrinted>
  <dcterms:created xsi:type="dcterms:W3CDTF">1999-04-11T03:30:43Z</dcterms:created>
  <dcterms:modified xsi:type="dcterms:W3CDTF">2026-01-28T04:58:17Z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2</vt:i4>
  </property>
  <property fmtid="{D5CDD505-2E9C-101B-9397-08002B2CF9AE}" pid="4" name="Compression">
    <vt:i4>90</vt:i4>
  </property>
  <property fmtid="{D5CDD505-2E9C-101B-9397-08002B2CF9AE}" pid="5" name="ScreenSize">
    <vt:i4>3</vt:i4>
  </property>
  <property fmtid="{D5CDD505-2E9C-101B-9397-08002B2CF9AE}" pid="6" name="ScreenUsage">
    <vt:i4>2</vt:i4>
  </property>
  <property fmtid="{D5CDD505-2E9C-101B-9397-08002B2CF9AE}" pid="7" name="MailAddress">
    <vt:lpwstr>shreiner@plunk.org</vt:lpwstr>
  </property>
  <property fmtid="{D5CDD505-2E9C-101B-9397-08002B2CF9AE}" pid="8" name="HomePage">
    <vt:lpwstr>http://www.plunk.org/COEN-290</vt:lpwstr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true</vt:bool>
  </property>
  <property fmtid="{D5CDD505-2E9C-101B-9397-08002B2CF9AE}" pid="20" name="NavBtnPos">
    <vt:i4>3</vt:i4>
  </property>
  <property fmtid="{D5CDD505-2E9C-101B-9397-08002B2CF9AE}" pid="21" name="OutputDir">
    <vt:lpwstr>T:\</vt:lpwstr>
  </property>
</Properties>
</file>